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2.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40" r:id="rId6"/>
    <p:sldMasterId id="2147483758" r:id="rId7"/>
    <p:sldMasterId id="2147483779" r:id="rId8"/>
    <p:sldMasterId id="2147483807" r:id="rId9"/>
    <p:sldMasterId id="2147483835" r:id="rId10"/>
    <p:sldMasterId id="2147483853" r:id="rId11"/>
    <p:sldMasterId id="2147483894" r:id="rId12"/>
  </p:sldMasterIdLst>
  <p:notesMasterIdLst>
    <p:notesMasterId r:id="rId52"/>
  </p:notesMasterIdLst>
  <p:handoutMasterIdLst>
    <p:handoutMasterId r:id="rId53"/>
  </p:handoutMasterIdLst>
  <p:sldIdLst>
    <p:sldId id="778" r:id="rId13"/>
    <p:sldId id="1091" r:id="rId14"/>
    <p:sldId id="1129" r:id="rId15"/>
    <p:sldId id="1130" r:id="rId16"/>
    <p:sldId id="1131" r:id="rId17"/>
    <p:sldId id="1132" r:id="rId18"/>
    <p:sldId id="1133" r:id="rId19"/>
    <p:sldId id="1134" r:id="rId20"/>
    <p:sldId id="1135" r:id="rId21"/>
    <p:sldId id="1136" r:id="rId22"/>
    <p:sldId id="1137" r:id="rId23"/>
    <p:sldId id="1138" r:id="rId24"/>
    <p:sldId id="1139" r:id="rId25"/>
    <p:sldId id="1140" r:id="rId26"/>
    <p:sldId id="1141" r:id="rId27"/>
    <p:sldId id="1142" r:id="rId28"/>
    <p:sldId id="1143" r:id="rId29"/>
    <p:sldId id="1144" r:id="rId30"/>
    <p:sldId id="1145" r:id="rId31"/>
    <p:sldId id="1146" r:id="rId32"/>
    <p:sldId id="1147" r:id="rId33"/>
    <p:sldId id="1148" r:id="rId34"/>
    <p:sldId id="1149" r:id="rId35"/>
    <p:sldId id="1150" r:id="rId36"/>
    <p:sldId id="1151" r:id="rId37"/>
    <p:sldId id="1152" r:id="rId38"/>
    <p:sldId id="1153" r:id="rId39"/>
    <p:sldId id="1154" r:id="rId40"/>
    <p:sldId id="1155" r:id="rId41"/>
    <p:sldId id="1156" r:id="rId42"/>
    <p:sldId id="1157" r:id="rId43"/>
    <p:sldId id="1158" r:id="rId44"/>
    <p:sldId id="1159" r:id="rId45"/>
    <p:sldId id="1160" r:id="rId46"/>
    <p:sldId id="1161" r:id="rId47"/>
    <p:sldId id="1162" r:id="rId48"/>
    <p:sldId id="1163" r:id="rId49"/>
    <p:sldId id="1164" r:id="rId50"/>
    <p:sldId id="1165" r:id="rId51"/>
  </p:sldIdLst>
  <p:sldSz cx="9144000" cy="5143500" type="screen16x9"/>
  <p:notesSz cx="6858000" cy="9144000"/>
  <p:defaultTex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 userDrawn="1">
          <p15:clr>
            <a:srgbClr val="A4A3A4"/>
          </p15:clr>
        </p15:guide>
        <p15:guide id="2" orient="horz" pos="900" userDrawn="1">
          <p15:clr>
            <a:srgbClr val="A4A3A4"/>
          </p15:clr>
        </p15:guide>
        <p15:guide id="3" orient="horz" pos="2052" userDrawn="1">
          <p15:clr>
            <a:srgbClr val="A4A3A4"/>
          </p15:clr>
        </p15:guide>
        <p15:guide id="4" orient="horz" pos="3132" userDrawn="1">
          <p15:clr>
            <a:srgbClr val="A4A3A4"/>
          </p15:clr>
        </p15:guide>
        <p15:guide id="5" orient="horz" pos="1116" userDrawn="1">
          <p15:clr>
            <a:srgbClr val="A4A3A4"/>
          </p15:clr>
        </p15:guide>
        <p15:guide id="6" orient="horz" pos="684" userDrawn="1">
          <p15:clr>
            <a:srgbClr val="A4A3A4"/>
          </p15:clr>
        </p15:guide>
        <p15:guide id="7" pos="2880" userDrawn="1">
          <p15:clr>
            <a:srgbClr val="A4A3A4"/>
          </p15:clr>
        </p15:guide>
        <p15:guide id="8" pos="245" userDrawn="1">
          <p15:clr>
            <a:srgbClr val="A4A3A4"/>
          </p15:clr>
        </p15:guide>
        <p15:guide id="9" pos="893" userDrawn="1">
          <p15:clr>
            <a:srgbClr val="A4A3A4"/>
          </p15:clr>
        </p15:guide>
        <p15:guide id="10" pos="5514" userDrawn="1">
          <p15:clr>
            <a:srgbClr val="A4A3A4"/>
          </p15:clr>
        </p15:guide>
        <p15:guide id="11" pos="5299" userDrawn="1">
          <p15:clr>
            <a:srgbClr val="A4A3A4"/>
          </p15:clr>
        </p15:guide>
        <p15:guide id="12" pos="45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CE58F"/>
    <a:srgbClr val="FFFFFF"/>
    <a:srgbClr val="FF0066"/>
    <a:srgbClr val="F8F57B"/>
    <a:srgbClr val="F6AE1E"/>
    <a:srgbClr val="000000"/>
    <a:srgbClr val="429A16"/>
    <a:srgbClr val="59D01E"/>
    <a:srgbClr val="292929"/>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3052" autoAdjust="0"/>
    <p:restoredTop sz="86482" autoAdjust="0"/>
  </p:normalViewPr>
  <p:slideViewPr>
    <p:cSldViewPr>
      <p:cViewPr varScale="1">
        <p:scale>
          <a:sx n="121" d="100"/>
          <a:sy n="121" d="100"/>
        </p:scale>
        <p:origin x="756" y="102"/>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notesTextViewPr>
    <p:cViewPr>
      <p:scale>
        <a:sx n="100" d="100"/>
        <a:sy n="100" d="100"/>
      </p:scale>
      <p:origin x="0" y="0"/>
    </p:cViewPr>
  </p:notesTextViewPr>
  <p:sorterViewPr>
    <p:cViewPr>
      <p:scale>
        <a:sx n="75" d="100"/>
        <a:sy n="75" d="100"/>
      </p:scale>
      <p:origin x="0" y="0"/>
    </p:cViewPr>
  </p:sorterViewPr>
  <p:notesViewPr>
    <p:cSldViewPr showGuides="1">
      <p:cViewPr varScale="1">
        <p:scale>
          <a:sx n="81" d="100"/>
          <a:sy n="81" d="100"/>
        </p:scale>
        <p:origin x="-31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xml"/><Relationship Id="rId18" Type="http://schemas.openxmlformats.org/officeDocument/2006/relationships/slide" Target="slides/slide6.xml"/><Relationship Id="rId26" Type="http://schemas.openxmlformats.org/officeDocument/2006/relationships/slide" Target="slides/slide14.xml"/><Relationship Id="rId39" Type="http://schemas.openxmlformats.org/officeDocument/2006/relationships/slide" Target="slides/slide27.xml"/><Relationship Id="rId21" Type="http://schemas.openxmlformats.org/officeDocument/2006/relationships/slide" Target="slides/slide9.xml"/><Relationship Id="rId34" Type="http://schemas.openxmlformats.org/officeDocument/2006/relationships/slide" Target="slides/slide22.xml"/><Relationship Id="rId42" Type="http://schemas.openxmlformats.org/officeDocument/2006/relationships/slide" Target="slides/slide30.xml"/><Relationship Id="rId47" Type="http://schemas.openxmlformats.org/officeDocument/2006/relationships/slide" Target="slides/slide35.xml"/><Relationship Id="rId50" Type="http://schemas.openxmlformats.org/officeDocument/2006/relationships/slide" Target="slides/slide38.xml"/><Relationship Id="rId55" Type="http://schemas.openxmlformats.org/officeDocument/2006/relationships/presProps" Target="pres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2" Type="http://schemas.openxmlformats.org/officeDocument/2006/relationships/customXml" Target="../customXml/item2.xml"/><Relationship Id="rId16" Type="http://schemas.openxmlformats.org/officeDocument/2006/relationships/slide" Target="slides/slide4.xml"/><Relationship Id="rId20" Type="http://schemas.openxmlformats.org/officeDocument/2006/relationships/slide" Target="slides/slide8.xml"/><Relationship Id="rId29" Type="http://schemas.openxmlformats.org/officeDocument/2006/relationships/slide" Target="slides/slide17.xml"/><Relationship Id="rId41" Type="http://schemas.openxmlformats.org/officeDocument/2006/relationships/slide" Target="slides/slide29.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12.xml"/><Relationship Id="rId32" Type="http://schemas.openxmlformats.org/officeDocument/2006/relationships/slide" Target="slides/slide20.xml"/><Relationship Id="rId37" Type="http://schemas.openxmlformats.org/officeDocument/2006/relationships/slide" Target="slides/slide25.xml"/><Relationship Id="rId40" Type="http://schemas.openxmlformats.org/officeDocument/2006/relationships/slide" Target="slides/slide28.xml"/><Relationship Id="rId45" Type="http://schemas.openxmlformats.org/officeDocument/2006/relationships/slide" Target="slides/slide33.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Master" Target="slideMasters/slideMaster2.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theme" Target="theme/theme1.xml"/><Relationship Id="rId10" Type="http://schemas.openxmlformats.org/officeDocument/2006/relationships/slideMaster" Target="slideMasters/slideMaster7.xml"/><Relationship Id="rId19" Type="http://schemas.openxmlformats.org/officeDocument/2006/relationships/slide" Target="slides/slide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notesMaster" Target="notesMasters/notesMaster1.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 Target="slides/slide2.xml"/><Relationship Id="rId22" Type="http://schemas.openxmlformats.org/officeDocument/2006/relationships/slide" Target="slides/slide10.xml"/><Relationship Id="rId27" Type="http://schemas.openxmlformats.org/officeDocument/2006/relationships/slide" Target="slides/slide15.xml"/><Relationship Id="rId30" Type="http://schemas.openxmlformats.org/officeDocument/2006/relationships/slide" Target="slides/slide18.xml"/><Relationship Id="rId35" Type="http://schemas.openxmlformats.org/officeDocument/2006/relationships/slide" Target="slides/slide23.xml"/><Relationship Id="rId43" Type="http://schemas.openxmlformats.org/officeDocument/2006/relationships/slide" Target="slides/slide31.xml"/><Relationship Id="rId48" Type="http://schemas.openxmlformats.org/officeDocument/2006/relationships/slide" Target="slides/slide36.xml"/><Relationship Id="rId56" Type="http://schemas.openxmlformats.org/officeDocument/2006/relationships/viewProps" Target="viewProps.xml"/><Relationship Id="rId8" Type="http://schemas.openxmlformats.org/officeDocument/2006/relationships/slideMaster" Target="slideMasters/slideMaster5.xml"/><Relationship Id="rId51" Type="http://schemas.openxmlformats.org/officeDocument/2006/relationships/slide" Target="slides/slide39.xml"/><Relationship Id="rId3" Type="http://schemas.openxmlformats.org/officeDocument/2006/relationships/customXml" Target="../customXml/item3.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7E1A9A4-0267-4C73-A01B-37404C18ECEC}"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4CF8A216-B116-4E82-BBBB-A69181DB8B49}">
      <dgm:prSet phldrT="[文本]"/>
      <dgm:spPr/>
      <dgm:t>
        <a:bodyPr/>
        <a:lstStyle/>
        <a:p>
          <a:r>
            <a:rPr lang="zh-CN" altLang="en-US" b="1" dirty="0">
              <a:latin typeface="楷体" pitchFamily="49" charset="-122"/>
              <a:ea typeface="楷体" pitchFamily="49" charset="-122"/>
            </a:rPr>
            <a:t>将来是否占主导地位</a:t>
          </a:r>
        </a:p>
      </dgm:t>
    </dgm:pt>
    <dgm:pt modelId="{D756138E-FE52-4259-8EF1-458C6DC9447A}" type="parTrans" cxnId="{E822514F-6851-42CE-A2BF-60742CCFC20B}">
      <dgm:prSet/>
      <dgm:spPr/>
      <dgm:t>
        <a:bodyPr/>
        <a:lstStyle/>
        <a:p>
          <a:endParaRPr lang="zh-CN" altLang="en-US" b="1">
            <a:latin typeface="楷体" pitchFamily="49" charset="-122"/>
            <a:ea typeface="楷体" pitchFamily="49" charset="-122"/>
          </a:endParaRPr>
        </a:p>
      </dgm:t>
    </dgm:pt>
    <dgm:pt modelId="{3CC812B6-4909-4766-AE85-EF7F9EC2A202}" type="sibTrans" cxnId="{E822514F-6851-42CE-A2BF-60742CCFC20B}">
      <dgm:prSet/>
      <dgm:spPr/>
      <dgm:t>
        <a:bodyPr/>
        <a:lstStyle/>
        <a:p>
          <a:endParaRPr lang="zh-CN" altLang="en-US" b="1">
            <a:latin typeface="楷体" pitchFamily="49" charset="-122"/>
            <a:ea typeface="楷体" pitchFamily="49" charset="-122"/>
          </a:endParaRPr>
        </a:p>
      </dgm:t>
    </dgm:pt>
    <dgm:pt modelId="{DAE82000-58E7-4006-859C-811C356E8BD0}">
      <dgm:prSet phldrT="[文本]"/>
      <dgm:spPr/>
      <dgm:t>
        <a:bodyPr/>
        <a:lstStyle/>
        <a:p>
          <a:r>
            <a:rPr lang="zh-CN" altLang="en-US" b="1" dirty="0">
              <a:latin typeface="楷体" pitchFamily="49" charset="-122"/>
              <a:ea typeface="楷体" pitchFamily="49" charset="-122"/>
            </a:rPr>
            <a:t>可重用性</a:t>
          </a:r>
        </a:p>
      </dgm:t>
    </dgm:pt>
    <dgm:pt modelId="{ACA138C1-DE21-4C6B-A33F-E9CB90F09A8C}" type="parTrans" cxnId="{7A3F7818-3CEF-4E45-B67A-C4910F0B2366}">
      <dgm:prSet/>
      <dgm:spPr/>
      <dgm:t>
        <a:bodyPr/>
        <a:lstStyle/>
        <a:p>
          <a:endParaRPr lang="zh-CN" altLang="en-US" b="1">
            <a:latin typeface="楷体" pitchFamily="49" charset="-122"/>
            <a:ea typeface="楷体" pitchFamily="49" charset="-122"/>
          </a:endParaRPr>
        </a:p>
      </dgm:t>
    </dgm:pt>
    <dgm:pt modelId="{408E39B9-7BE2-4393-9D10-4D7C14AEC64E}" type="sibTrans" cxnId="{7A3F7818-3CEF-4E45-B67A-C4910F0B2366}">
      <dgm:prSet/>
      <dgm:spPr/>
      <dgm:t>
        <a:bodyPr/>
        <a:lstStyle/>
        <a:p>
          <a:endParaRPr lang="zh-CN" altLang="en-US" b="1">
            <a:latin typeface="楷体" pitchFamily="49" charset="-122"/>
            <a:ea typeface="楷体" pitchFamily="49" charset="-122"/>
          </a:endParaRPr>
        </a:p>
      </dgm:t>
    </dgm:pt>
    <dgm:pt modelId="{90B30FAE-1828-4431-9CB9-85C7FE432385}">
      <dgm:prSet phldrT="[文本]"/>
      <dgm:spPr/>
      <dgm:t>
        <a:bodyPr/>
        <a:lstStyle/>
        <a:p>
          <a:r>
            <a:rPr lang="zh-CN" altLang="en-US" b="1" dirty="0">
              <a:latin typeface="楷体" pitchFamily="49" charset="-122"/>
              <a:ea typeface="楷体" pitchFamily="49" charset="-122"/>
            </a:rPr>
            <a:t>类库和开发环境</a:t>
          </a:r>
        </a:p>
      </dgm:t>
    </dgm:pt>
    <dgm:pt modelId="{5DFF5D8B-5C1E-45D2-B412-9F762D251C84}" type="parTrans" cxnId="{4A9DE4AD-7C24-4D02-B60B-1FF6BCE2E73E}">
      <dgm:prSet/>
      <dgm:spPr/>
      <dgm:t>
        <a:bodyPr/>
        <a:lstStyle/>
        <a:p>
          <a:endParaRPr lang="zh-CN" altLang="en-US" b="1">
            <a:latin typeface="楷体" pitchFamily="49" charset="-122"/>
            <a:ea typeface="楷体" pitchFamily="49" charset="-122"/>
          </a:endParaRPr>
        </a:p>
      </dgm:t>
    </dgm:pt>
    <dgm:pt modelId="{DDE462B7-6DF9-4C8C-96F4-B2BF8791BE17}" type="sibTrans" cxnId="{4A9DE4AD-7C24-4D02-B60B-1FF6BCE2E73E}">
      <dgm:prSet/>
      <dgm:spPr/>
      <dgm:t>
        <a:bodyPr/>
        <a:lstStyle/>
        <a:p>
          <a:endParaRPr lang="zh-CN" altLang="en-US" b="1">
            <a:latin typeface="楷体" pitchFamily="49" charset="-122"/>
            <a:ea typeface="楷体" pitchFamily="49" charset="-122"/>
          </a:endParaRPr>
        </a:p>
      </dgm:t>
    </dgm:pt>
    <dgm:pt modelId="{24BBEB4A-1748-40F8-BD8D-71F7D2AF29EE}">
      <dgm:prSet phldrT="[文本]"/>
      <dgm:spPr/>
      <dgm:t>
        <a:bodyPr/>
        <a:lstStyle/>
        <a:p>
          <a:r>
            <a:rPr lang="zh-CN" altLang="en-US" b="1" dirty="0">
              <a:latin typeface="楷体" pitchFamily="49" charset="-122"/>
              <a:ea typeface="楷体" pitchFamily="49" charset="-122"/>
            </a:rPr>
            <a:t>其他因素</a:t>
          </a:r>
        </a:p>
      </dgm:t>
    </dgm:pt>
    <dgm:pt modelId="{E3CD25CD-5A02-4490-ADDD-289642B2B60D}" type="parTrans" cxnId="{98431F8B-0D0A-4EE4-8DB4-F120F2E966CC}">
      <dgm:prSet/>
      <dgm:spPr/>
      <dgm:t>
        <a:bodyPr/>
        <a:lstStyle/>
        <a:p>
          <a:endParaRPr lang="zh-CN" altLang="en-US" b="1">
            <a:latin typeface="楷体" pitchFamily="49" charset="-122"/>
            <a:ea typeface="楷体" pitchFamily="49" charset="-122"/>
          </a:endParaRPr>
        </a:p>
      </dgm:t>
    </dgm:pt>
    <dgm:pt modelId="{26371244-CAF6-4E6E-94D0-4AD5FF482122}" type="sibTrans" cxnId="{98431F8B-0D0A-4EE4-8DB4-F120F2E966CC}">
      <dgm:prSet/>
      <dgm:spPr/>
      <dgm:t>
        <a:bodyPr/>
        <a:lstStyle/>
        <a:p>
          <a:endParaRPr lang="zh-CN" altLang="en-US" b="1">
            <a:latin typeface="楷体" pitchFamily="49" charset="-122"/>
            <a:ea typeface="楷体" pitchFamily="49" charset="-122"/>
          </a:endParaRPr>
        </a:p>
      </dgm:t>
    </dgm:pt>
    <dgm:pt modelId="{D3AC07F5-7860-4094-9136-840AFC66BEDB}" type="pres">
      <dgm:prSet presAssocID="{97E1A9A4-0267-4C73-A01B-37404C18ECEC}" presName="matrix" presStyleCnt="0">
        <dgm:presLayoutVars>
          <dgm:chMax val="1"/>
          <dgm:dir/>
          <dgm:resizeHandles val="exact"/>
        </dgm:presLayoutVars>
      </dgm:prSet>
      <dgm:spPr/>
    </dgm:pt>
    <dgm:pt modelId="{AA4DA1FF-4095-4A84-B8C9-A4AA169BDCEF}" type="pres">
      <dgm:prSet presAssocID="{97E1A9A4-0267-4C73-A01B-37404C18ECEC}" presName="diamond" presStyleLbl="bgShp" presStyleIdx="0" presStyleCnt="1"/>
      <dgm:spPr/>
    </dgm:pt>
    <dgm:pt modelId="{3872FCC2-8E4E-49E4-8F4B-FF5F7C30979B}" type="pres">
      <dgm:prSet presAssocID="{97E1A9A4-0267-4C73-A01B-37404C18ECEC}" presName="quad1" presStyleLbl="node1" presStyleIdx="0" presStyleCnt="4">
        <dgm:presLayoutVars>
          <dgm:chMax val="0"/>
          <dgm:chPref val="0"/>
          <dgm:bulletEnabled val="1"/>
        </dgm:presLayoutVars>
      </dgm:prSet>
      <dgm:spPr/>
    </dgm:pt>
    <dgm:pt modelId="{217DE996-1EA6-46C7-9381-D62B328E1606}" type="pres">
      <dgm:prSet presAssocID="{97E1A9A4-0267-4C73-A01B-37404C18ECEC}" presName="quad2" presStyleLbl="node1" presStyleIdx="1" presStyleCnt="4">
        <dgm:presLayoutVars>
          <dgm:chMax val="0"/>
          <dgm:chPref val="0"/>
          <dgm:bulletEnabled val="1"/>
        </dgm:presLayoutVars>
      </dgm:prSet>
      <dgm:spPr/>
    </dgm:pt>
    <dgm:pt modelId="{CE692C8C-66C1-4919-9A5F-A81DFFD1EBAC}" type="pres">
      <dgm:prSet presAssocID="{97E1A9A4-0267-4C73-A01B-37404C18ECEC}" presName="quad3" presStyleLbl="node1" presStyleIdx="2" presStyleCnt="4">
        <dgm:presLayoutVars>
          <dgm:chMax val="0"/>
          <dgm:chPref val="0"/>
          <dgm:bulletEnabled val="1"/>
        </dgm:presLayoutVars>
      </dgm:prSet>
      <dgm:spPr/>
    </dgm:pt>
    <dgm:pt modelId="{BF9F80B7-0852-40E4-9BDC-8A5340E3B912}" type="pres">
      <dgm:prSet presAssocID="{97E1A9A4-0267-4C73-A01B-37404C18ECEC}" presName="quad4" presStyleLbl="node1" presStyleIdx="3" presStyleCnt="4">
        <dgm:presLayoutVars>
          <dgm:chMax val="0"/>
          <dgm:chPref val="0"/>
          <dgm:bulletEnabled val="1"/>
        </dgm:presLayoutVars>
      </dgm:prSet>
      <dgm:spPr/>
    </dgm:pt>
  </dgm:ptLst>
  <dgm:cxnLst>
    <dgm:cxn modelId="{7A3F7818-3CEF-4E45-B67A-C4910F0B2366}" srcId="{97E1A9A4-0267-4C73-A01B-37404C18ECEC}" destId="{DAE82000-58E7-4006-859C-811C356E8BD0}" srcOrd="1" destOrd="0" parTransId="{ACA138C1-DE21-4C6B-A33F-E9CB90F09A8C}" sibTransId="{408E39B9-7BE2-4393-9D10-4D7C14AEC64E}"/>
    <dgm:cxn modelId="{3A53D81B-7628-4BC5-96FC-5546FF33B3B0}" type="presOf" srcId="{97E1A9A4-0267-4C73-A01B-37404C18ECEC}" destId="{D3AC07F5-7860-4094-9136-840AFC66BEDB}" srcOrd="0" destOrd="0" presId="urn:microsoft.com/office/officeart/2005/8/layout/matrix3"/>
    <dgm:cxn modelId="{6859CC1E-AED2-47CC-8789-56A491D9C429}" type="presOf" srcId="{DAE82000-58E7-4006-859C-811C356E8BD0}" destId="{217DE996-1EA6-46C7-9381-D62B328E1606}" srcOrd="0" destOrd="0" presId="urn:microsoft.com/office/officeart/2005/8/layout/matrix3"/>
    <dgm:cxn modelId="{371AF623-E798-4FCF-BFF9-A1677FDCE3E4}" type="presOf" srcId="{90B30FAE-1828-4431-9CB9-85C7FE432385}" destId="{CE692C8C-66C1-4919-9A5F-A81DFFD1EBAC}" srcOrd="0" destOrd="0" presId="urn:microsoft.com/office/officeart/2005/8/layout/matrix3"/>
    <dgm:cxn modelId="{E822514F-6851-42CE-A2BF-60742CCFC20B}" srcId="{97E1A9A4-0267-4C73-A01B-37404C18ECEC}" destId="{4CF8A216-B116-4E82-BBBB-A69181DB8B49}" srcOrd="0" destOrd="0" parTransId="{D756138E-FE52-4259-8EF1-458C6DC9447A}" sibTransId="{3CC812B6-4909-4766-AE85-EF7F9EC2A202}"/>
    <dgm:cxn modelId="{98431F8B-0D0A-4EE4-8DB4-F120F2E966CC}" srcId="{97E1A9A4-0267-4C73-A01B-37404C18ECEC}" destId="{24BBEB4A-1748-40F8-BD8D-71F7D2AF29EE}" srcOrd="3" destOrd="0" parTransId="{E3CD25CD-5A02-4490-ADDD-289642B2B60D}" sibTransId="{26371244-CAF6-4E6E-94D0-4AD5FF482122}"/>
    <dgm:cxn modelId="{4A9DE4AD-7C24-4D02-B60B-1FF6BCE2E73E}" srcId="{97E1A9A4-0267-4C73-A01B-37404C18ECEC}" destId="{90B30FAE-1828-4431-9CB9-85C7FE432385}" srcOrd="2" destOrd="0" parTransId="{5DFF5D8B-5C1E-45D2-B412-9F762D251C84}" sibTransId="{DDE462B7-6DF9-4C8C-96F4-B2BF8791BE17}"/>
    <dgm:cxn modelId="{931D97AF-C8DA-4E08-9A64-0A8313CCE9A1}" type="presOf" srcId="{24BBEB4A-1748-40F8-BD8D-71F7D2AF29EE}" destId="{BF9F80B7-0852-40E4-9BDC-8A5340E3B912}" srcOrd="0" destOrd="0" presId="urn:microsoft.com/office/officeart/2005/8/layout/matrix3"/>
    <dgm:cxn modelId="{F6E22CC7-6020-4676-911A-9FC2F9A63AC4}" type="presOf" srcId="{4CF8A216-B116-4E82-BBBB-A69181DB8B49}" destId="{3872FCC2-8E4E-49E4-8F4B-FF5F7C30979B}" srcOrd="0" destOrd="0" presId="urn:microsoft.com/office/officeart/2005/8/layout/matrix3"/>
    <dgm:cxn modelId="{F0FE986C-1898-47BB-A736-001A6D92252B}" type="presParOf" srcId="{D3AC07F5-7860-4094-9136-840AFC66BEDB}" destId="{AA4DA1FF-4095-4A84-B8C9-A4AA169BDCEF}" srcOrd="0" destOrd="0" presId="urn:microsoft.com/office/officeart/2005/8/layout/matrix3"/>
    <dgm:cxn modelId="{5799AECD-622D-4636-91F5-A729BEF822E0}" type="presParOf" srcId="{D3AC07F5-7860-4094-9136-840AFC66BEDB}" destId="{3872FCC2-8E4E-49E4-8F4B-FF5F7C30979B}" srcOrd="1" destOrd="0" presId="urn:microsoft.com/office/officeart/2005/8/layout/matrix3"/>
    <dgm:cxn modelId="{9E9470FB-58B5-49BA-A8A7-97980FD60907}" type="presParOf" srcId="{D3AC07F5-7860-4094-9136-840AFC66BEDB}" destId="{217DE996-1EA6-46C7-9381-D62B328E1606}" srcOrd="2" destOrd="0" presId="urn:microsoft.com/office/officeart/2005/8/layout/matrix3"/>
    <dgm:cxn modelId="{2A4E8D8B-A06C-45E1-8FE1-DC1E78A3FFD0}" type="presParOf" srcId="{D3AC07F5-7860-4094-9136-840AFC66BEDB}" destId="{CE692C8C-66C1-4919-9A5F-A81DFFD1EBAC}" srcOrd="3" destOrd="0" presId="urn:microsoft.com/office/officeart/2005/8/layout/matrix3"/>
    <dgm:cxn modelId="{8388B27D-6CBA-4A87-A030-00A91823516F}" type="presParOf" srcId="{D3AC07F5-7860-4094-9136-840AFC66BEDB}" destId="{BF9F80B7-0852-40E4-9BDC-8A5340E3B912}" srcOrd="4" destOrd="0" presId="urn:microsoft.com/office/officeart/2005/8/layout/matrix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AE3C3F20-6BC1-4451-9347-805BF95762D8}"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CE38E153-712B-476B-899C-5CF254335CB9}">
      <dgm:prSet phldrT="[文本]" custT="1"/>
      <dgm:spPr/>
      <dgm:t>
        <a:bodyPr/>
        <a:lstStyle/>
        <a:p>
          <a:r>
            <a:rPr lang="zh-CN" altLang="en-US" sz="2000" b="1" dirty="0">
              <a:latin typeface="楷体" pitchFamily="49" charset="-122"/>
              <a:ea typeface="楷体" pitchFamily="49" charset="-122"/>
            </a:rPr>
            <a:t>随机测试</a:t>
          </a:r>
        </a:p>
      </dgm:t>
    </dgm:pt>
    <dgm:pt modelId="{EE4B1879-4AF6-4343-B990-FCADD392E668}" type="parTrans" cxnId="{DCE072A6-7F81-4D9D-A341-037AA49C2C7E}">
      <dgm:prSet/>
      <dgm:spPr/>
      <dgm:t>
        <a:bodyPr/>
        <a:lstStyle/>
        <a:p>
          <a:endParaRPr lang="zh-CN" altLang="en-US" sz="2400" b="1">
            <a:latin typeface="楷体" pitchFamily="49" charset="-122"/>
            <a:ea typeface="楷体" pitchFamily="49" charset="-122"/>
          </a:endParaRPr>
        </a:p>
      </dgm:t>
    </dgm:pt>
    <dgm:pt modelId="{3D04066C-3BD8-4A57-92AA-F6A96C552052}" type="sibTrans" cxnId="{DCE072A6-7F81-4D9D-A341-037AA49C2C7E}">
      <dgm:prSet/>
      <dgm:spPr/>
      <dgm:t>
        <a:bodyPr/>
        <a:lstStyle/>
        <a:p>
          <a:endParaRPr lang="zh-CN" altLang="en-US" sz="2400" b="1">
            <a:latin typeface="楷体" pitchFamily="49" charset="-122"/>
            <a:ea typeface="楷体" pitchFamily="49" charset="-122"/>
          </a:endParaRPr>
        </a:p>
      </dgm:t>
    </dgm:pt>
    <dgm:pt modelId="{BDA413FA-4EB2-439A-A97B-C71067E52F09}">
      <dgm:prSet phldrT="[文本]" custT="1"/>
      <dgm:spPr/>
      <dgm:t>
        <a:bodyPr/>
        <a:lstStyle/>
        <a:p>
          <a:r>
            <a:rPr lang="zh-CN" altLang="en-US" sz="2000" b="1" dirty="0">
              <a:latin typeface="楷体" pitchFamily="49" charset="-122"/>
              <a:ea typeface="楷体" pitchFamily="49" charset="-122"/>
            </a:rPr>
            <a:t>划分测试</a:t>
          </a:r>
        </a:p>
      </dgm:t>
    </dgm:pt>
    <dgm:pt modelId="{5D40A497-DEDD-48DB-B689-4713659FF9F6}" type="parTrans" cxnId="{3E8042C3-AD05-480B-853A-31F023A12B34}">
      <dgm:prSet/>
      <dgm:spPr/>
      <dgm:t>
        <a:bodyPr/>
        <a:lstStyle/>
        <a:p>
          <a:endParaRPr lang="zh-CN" altLang="en-US" sz="2400" b="1">
            <a:latin typeface="楷体" pitchFamily="49" charset="-122"/>
            <a:ea typeface="楷体" pitchFamily="49" charset="-122"/>
          </a:endParaRPr>
        </a:p>
      </dgm:t>
    </dgm:pt>
    <dgm:pt modelId="{3CFA60E4-D257-46FF-A00B-F0F56A863531}" type="sibTrans" cxnId="{3E8042C3-AD05-480B-853A-31F023A12B34}">
      <dgm:prSet/>
      <dgm:spPr/>
      <dgm:t>
        <a:bodyPr/>
        <a:lstStyle/>
        <a:p>
          <a:endParaRPr lang="zh-CN" altLang="en-US" sz="2400" b="1">
            <a:latin typeface="楷体" pitchFamily="49" charset="-122"/>
            <a:ea typeface="楷体" pitchFamily="49" charset="-122"/>
          </a:endParaRPr>
        </a:p>
      </dgm:t>
    </dgm:pt>
    <dgm:pt modelId="{48D0C839-4D30-4EB9-AA67-0FBE506246CE}">
      <dgm:prSet phldrT="[文本]" custT="1"/>
      <dgm:spPr/>
      <dgm:t>
        <a:bodyPr/>
        <a:lstStyle/>
        <a:p>
          <a:r>
            <a:rPr lang="zh-CN" altLang="en-US" sz="2000" b="1" dirty="0">
              <a:latin typeface="楷体" pitchFamily="49" charset="-122"/>
              <a:ea typeface="楷体" pitchFamily="49" charset="-122"/>
            </a:rPr>
            <a:t>基于故障的测试</a:t>
          </a:r>
        </a:p>
      </dgm:t>
    </dgm:pt>
    <dgm:pt modelId="{FB6A224B-7267-415B-9BFF-D3372D8D837B}" type="parTrans" cxnId="{A2534257-D8FB-4BDD-BF6D-4772E5C98B78}">
      <dgm:prSet/>
      <dgm:spPr/>
      <dgm:t>
        <a:bodyPr/>
        <a:lstStyle/>
        <a:p>
          <a:endParaRPr lang="zh-CN" altLang="en-US" sz="2400" b="1">
            <a:latin typeface="楷体" pitchFamily="49" charset="-122"/>
            <a:ea typeface="楷体" pitchFamily="49" charset="-122"/>
          </a:endParaRPr>
        </a:p>
      </dgm:t>
    </dgm:pt>
    <dgm:pt modelId="{F6E5843B-F567-49D4-9E62-E0DBA2F51B7A}" type="sibTrans" cxnId="{A2534257-D8FB-4BDD-BF6D-4772E5C98B78}">
      <dgm:prSet/>
      <dgm:spPr/>
      <dgm:t>
        <a:bodyPr/>
        <a:lstStyle/>
        <a:p>
          <a:endParaRPr lang="zh-CN" altLang="en-US" sz="2400" b="1">
            <a:latin typeface="楷体" pitchFamily="49" charset="-122"/>
            <a:ea typeface="楷体" pitchFamily="49" charset="-122"/>
          </a:endParaRPr>
        </a:p>
      </dgm:t>
    </dgm:pt>
    <dgm:pt modelId="{13DD63B3-832B-4906-B4EF-035D122395B0}">
      <dgm:prSet phldrT="[文本]" custT="1"/>
      <dgm:spPr/>
      <dgm:t>
        <a:bodyPr/>
        <a:lstStyle/>
        <a:p>
          <a:r>
            <a:rPr lang="zh-CN" altLang="en-US" sz="3200" b="1" dirty="0">
              <a:latin typeface="楷体" pitchFamily="49" charset="-122"/>
              <a:ea typeface="楷体" pitchFamily="49" charset="-122"/>
            </a:rPr>
            <a:t>测试单个类</a:t>
          </a:r>
        </a:p>
      </dgm:t>
    </dgm:pt>
    <dgm:pt modelId="{ED817DC3-17E3-4D59-B383-612E00661573}" type="parTrans" cxnId="{9D2844C7-33CC-4EEA-AA02-C7F14A5530C9}">
      <dgm:prSet/>
      <dgm:spPr/>
      <dgm:t>
        <a:bodyPr/>
        <a:lstStyle/>
        <a:p>
          <a:endParaRPr lang="zh-CN" altLang="en-US" sz="2400" b="1">
            <a:latin typeface="楷体" pitchFamily="49" charset="-122"/>
            <a:ea typeface="楷体" pitchFamily="49" charset="-122"/>
          </a:endParaRPr>
        </a:p>
      </dgm:t>
    </dgm:pt>
    <dgm:pt modelId="{798CC526-7C42-4CC9-81C3-8172E3D51551}" type="sibTrans" cxnId="{9D2844C7-33CC-4EEA-AA02-C7F14A5530C9}">
      <dgm:prSet/>
      <dgm:spPr/>
      <dgm:t>
        <a:bodyPr/>
        <a:lstStyle/>
        <a:p>
          <a:endParaRPr lang="zh-CN" altLang="en-US" sz="2400" b="1">
            <a:latin typeface="楷体" pitchFamily="49" charset="-122"/>
            <a:ea typeface="楷体" pitchFamily="49" charset="-122"/>
          </a:endParaRPr>
        </a:p>
      </dgm:t>
    </dgm:pt>
    <dgm:pt modelId="{A4E42587-FE57-49FC-BBAA-26F41D462609}" type="pres">
      <dgm:prSet presAssocID="{AE3C3F20-6BC1-4451-9347-805BF95762D8}" presName="Name0" presStyleCnt="0">
        <dgm:presLayoutVars>
          <dgm:chMax val="4"/>
          <dgm:resizeHandles val="exact"/>
        </dgm:presLayoutVars>
      </dgm:prSet>
      <dgm:spPr/>
    </dgm:pt>
    <dgm:pt modelId="{4419A451-10AC-4A81-A538-4C21C27CC7A7}" type="pres">
      <dgm:prSet presAssocID="{AE3C3F20-6BC1-4451-9347-805BF95762D8}" presName="ellipse" presStyleLbl="trBgShp" presStyleIdx="0" presStyleCnt="1"/>
      <dgm:spPr/>
    </dgm:pt>
    <dgm:pt modelId="{28919CD7-66DF-4F39-B137-2DC978A4175A}" type="pres">
      <dgm:prSet presAssocID="{AE3C3F20-6BC1-4451-9347-805BF95762D8}" presName="arrow1" presStyleLbl="fgShp" presStyleIdx="0" presStyleCnt="1"/>
      <dgm:spPr/>
    </dgm:pt>
    <dgm:pt modelId="{DFDCF216-BB2D-489F-8DC6-0558F47A8061}" type="pres">
      <dgm:prSet presAssocID="{AE3C3F20-6BC1-4451-9347-805BF95762D8}" presName="rectangle" presStyleLbl="revTx" presStyleIdx="0" presStyleCnt="1">
        <dgm:presLayoutVars>
          <dgm:bulletEnabled val="1"/>
        </dgm:presLayoutVars>
      </dgm:prSet>
      <dgm:spPr/>
    </dgm:pt>
    <dgm:pt modelId="{5C350B17-C683-41C8-ABA7-67A93B79258F}" type="pres">
      <dgm:prSet presAssocID="{BDA413FA-4EB2-439A-A97B-C71067E52F09}" presName="item1" presStyleLbl="node1" presStyleIdx="0" presStyleCnt="3">
        <dgm:presLayoutVars>
          <dgm:bulletEnabled val="1"/>
        </dgm:presLayoutVars>
      </dgm:prSet>
      <dgm:spPr/>
    </dgm:pt>
    <dgm:pt modelId="{47104330-B3E1-45DD-803B-4D3E831DDB72}" type="pres">
      <dgm:prSet presAssocID="{48D0C839-4D30-4EB9-AA67-0FBE506246CE}" presName="item2" presStyleLbl="node1" presStyleIdx="1" presStyleCnt="3">
        <dgm:presLayoutVars>
          <dgm:bulletEnabled val="1"/>
        </dgm:presLayoutVars>
      </dgm:prSet>
      <dgm:spPr/>
    </dgm:pt>
    <dgm:pt modelId="{1E675182-D0A7-4403-A857-B1FBF1B4B98F}" type="pres">
      <dgm:prSet presAssocID="{13DD63B3-832B-4906-B4EF-035D122395B0}" presName="item3" presStyleLbl="node1" presStyleIdx="2" presStyleCnt="3">
        <dgm:presLayoutVars>
          <dgm:bulletEnabled val="1"/>
        </dgm:presLayoutVars>
      </dgm:prSet>
      <dgm:spPr/>
    </dgm:pt>
    <dgm:pt modelId="{49C9092C-DA82-4C4D-A01A-29EB6F21D4FC}" type="pres">
      <dgm:prSet presAssocID="{AE3C3F20-6BC1-4451-9347-805BF95762D8}" presName="funnel" presStyleLbl="trAlignAcc1" presStyleIdx="0" presStyleCnt="1"/>
      <dgm:spPr/>
    </dgm:pt>
  </dgm:ptLst>
  <dgm:cxnLst>
    <dgm:cxn modelId="{86014746-9201-4A89-817C-15875DEEFC5B}" type="presOf" srcId="{48D0C839-4D30-4EB9-AA67-0FBE506246CE}" destId="{5C350B17-C683-41C8-ABA7-67A93B79258F}" srcOrd="0" destOrd="0" presId="urn:microsoft.com/office/officeart/2005/8/layout/funnel1"/>
    <dgm:cxn modelId="{A0D33874-A079-4660-A204-9E3B119B1AC1}" type="presOf" srcId="{AE3C3F20-6BC1-4451-9347-805BF95762D8}" destId="{A4E42587-FE57-49FC-BBAA-26F41D462609}" srcOrd="0" destOrd="0" presId="urn:microsoft.com/office/officeart/2005/8/layout/funnel1"/>
    <dgm:cxn modelId="{A2534257-D8FB-4BDD-BF6D-4772E5C98B78}" srcId="{AE3C3F20-6BC1-4451-9347-805BF95762D8}" destId="{48D0C839-4D30-4EB9-AA67-0FBE506246CE}" srcOrd="2" destOrd="0" parTransId="{FB6A224B-7267-415B-9BFF-D3372D8D837B}" sibTransId="{F6E5843B-F567-49D4-9E62-E0DBA2F51B7A}"/>
    <dgm:cxn modelId="{FE78B07E-FD26-4BC6-929E-C4657DE5D5BE}" type="presOf" srcId="{BDA413FA-4EB2-439A-A97B-C71067E52F09}" destId="{47104330-B3E1-45DD-803B-4D3E831DDB72}" srcOrd="0" destOrd="0" presId="urn:microsoft.com/office/officeart/2005/8/layout/funnel1"/>
    <dgm:cxn modelId="{DCE072A6-7F81-4D9D-A341-037AA49C2C7E}" srcId="{AE3C3F20-6BC1-4451-9347-805BF95762D8}" destId="{CE38E153-712B-476B-899C-5CF254335CB9}" srcOrd="0" destOrd="0" parTransId="{EE4B1879-4AF6-4343-B990-FCADD392E668}" sibTransId="{3D04066C-3BD8-4A57-92AA-F6A96C552052}"/>
    <dgm:cxn modelId="{3E8042C3-AD05-480B-853A-31F023A12B34}" srcId="{AE3C3F20-6BC1-4451-9347-805BF95762D8}" destId="{BDA413FA-4EB2-439A-A97B-C71067E52F09}" srcOrd="1" destOrd="0" parTransId="{5D40A497-DEDD-48DB-B689-4713659FF9F6}" sibTransId="{3CFA60E4-D257-46FF-A00B-F0F56A863531}"/>
    <dgm:cxn modelId="{9D2844C7-33CC-4EEA-AA02-C7F14A5530C9}" srcId="{AE3C3F20-6BC1-4451-9347-805BF95762D8}" destId="{13DD63B3-832B-4906-B4EF-035D122395B0}" srcOrd="3" destOrd="0" parTransId="{ED817DC3-17E3-4D59-B383-612E00661573}" sibTransId="{798CC526-7C42-4CC9-81C3-8172E3D51551}"/>
    <dgm:cxn modelId="{8BCAE6DB-56FC-4153-9C1F-EC1A87DE12A4}" type="presOf" srcId="{13DD63B3-832B-4906-B4EF-035D122395B0}" destId="{DFDCF216-BB2D-489F-8DC6-0558F47A8061}" srcOrd="0" destOrd="0" presId="urn:microsoft.com/office/officeart/2005/8/layout/funnel1"/>
    <dgm:cxn modelId="{1DF51ADE-33C9-40FD-917C-DC48211C4489}" type="presOf" srcId="{CE38E153-712B-476B-899C-5CF254335CB9}" destId="{1E675182-D0A7-4403-A857-B1FBF1B4B98F}" srcOrd="0" destOrd="0" presId="urn:microsoft.com/office/officeart/2005/8/layout/funnel1"/>
    <dgm:cxn modelId="{2D0FA310-98B8-4B31-8D39-E0F2BAF67B0A}" type="presParOf" srcId="{A4E42587-FE57-49FC-BBAA-26F41D462609}" destId="{4419A451-10AC-4A81-A538-4C21C27CC7A7}" srcOrd="0" destOrd="0" presId="urn:microsoft.com/office/officeart/2005/8/layout/funnel1"/>
    <dgm:cxn modelId="{ECF767C0-0F81-4619-A5DE-5D6E746FF6BF}" type="presParOf" srcId="{A4E42587-FE57-49FC-BBAA-26F41D462609}" destId="{28919CD7-66DF-4F39-B137-2DC978A4175A}" srcOrd="1" destOrd="0" presId="urn:microsoft.com/office/officeart/2005/8/layout/funnel1"/>
    <dgm:cxn modelId="{6282B4E1-2734-4290-96DB-DEBA4945DBFE}" type="presParOf" srcId="{A4E42587-FE57-49FC-BBAA-26F41D462609}" destId="{DFDCF216-BB2D-489F-8DC6-0558F47A8061}" srcOrd="2" destOrd="0" presId="urn:microsoft.com/office/officeart/2005/8/layout/funnel1"/>
    <dgm:cxn modelId="{C62815E2-1759-448D-8261-B9272ECFDB63}" type="presParOf" srcId="{A4E42587-FE57-49FC-BBAA-26F41D462609}" destId="{5C350B17-C683-41C8-ABA7-67A93B79258F}" srcOrd="3" destOrd="0" presId="urn:microsoft.com/office/officeart/2005/8/layout/funnel1"/>
    <dgm:cxn modelId="{7F4BBDBA-53BD-43CF-A811-3E02ADC975C1}" type="presParOf" srcId="{A4E42587-FE57-49FC-BBAA-26F41D462609}" destId="{47104330-B3E1-45DD-803B-4D3E831DDB72}" srcOrd="4" destOrd="0" presId="urn:microsoft.com/office/officeart/2005/8/layout/funnel1"/>
    <dgm:cxn modelId="{883AC353-CB38-4605-BF43-2F124F61DD3A}" type="presParOf" srcId="{A4E42587-FE57-49FC-BBAA-26F41D462609}" destId="{1E675182-D0A7-4403-A857-B1FBF1B4B98F}" srcOrd="5" destOrd="0" presId="urn:microsoft.com/office/officeart/2005/8/layout/funnel1"/>
    <dgm:cxn modelId="{B4160406-74B1-46EC-9BCB-28792622FCAC}" type="presParOf" srcId="{A4E42587-FE57-49FC-BBAA-26F41D462609}" destId="{49C9092C-DA82-4C4D-A01A-29EB6F21D4FC}" srcOrd="6"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E3C3F20-6BC1-4451-9347-805BF95762D8}" type="doc">
      <dgm:prSet loTypeId="urn:microsoft.com/office/officeart/2005/8/layout/funnel1" loCatId="relationship" qsTypeId="urn:microsoft.com/office/officeart/2005/8/quickstyle/simple1" qsCatId="simple" csTypeId="urn:microsoft.com/office/officeart/2005/8/colors/accent1_2" csCatId="accent1" phldr="1"/>
      <dgm:spPr/>
      <dgm:t>
        <a:bodyPr/>
        <a:lstStyle/>
        <a:p>
          <a:endParaRPr lang="zh-CN" altLang="en-US"/>
        </a:p>
      </dgm:t>
    </dgm:pt>
    <dgm:pt modelId="{BDA413FA-4EB2-439A-A97B-C71067E52F09}">
      <dgm:prSet phldrT="[文本]" custT="1"/>
      <dgm:spPr/>
      <dgm:t>
        <a:bodyPr/>
        <a:lstStyle/>
        <a:p>
          <a:r>
            <a:rPr lang="zh-CN" altLang="en-US" sz="2000" b="1" dirty="0">
              <a:latin typeface="楷体" pitchFamily="49" charset="-122"/>
              <a:ea typeface="楷体" pitchFamily="49" charset="-122"/>
            </a:rPr>
            <a:t>多类测试</a:t>
          </a:r>
        </a:p>
      </dgm:t>
    </dgm:pt>
    <dgm:pt modelId="{5D40A497-DEDD-48DB-B689-4713659FF9F6}" type="parTrans" cxnId="{3E8042C3-AD05-480B-853A-31F023A12B34}">
      <dgm:prSet/>
      <dgm:spPr/>
      <dgm:t>
        <a:bodyPr/>
        <a:lstStyle/>
        <a:p>
          <a:endParaRPr lang="zh-CN" altLang="en-US" sz="2400" b="1">
            <a:latin typeface="楷体" pitchFamily="49" charset="-122"/>
            <a:ea typeface="楷体" pitchFamily="49" charset="-122"/>
          </a:endParaRPr>
        </a:p>
      </dgm:t>
    </dgm:pt>
    <dgm:pt modelId="{3CFA60E4-D257-46FF-A00B-F0F56A863531}" type="sibTrans" cxnId="{3E8042C3-AD05-480B-853A-31F023A12B34}">
      <dgm:prSet/>
      <dgm:spPr/>
      <dgm:t>
        <a:bodyPr/>
        <a:lstStyle/>
        <a:p>
          <a:endParaRPr lang="zh-CN" altLang="en-US" sz="2400" b="1">
            <a:latin typeface="楷体" pitchFamily="49" charset="-122"/>
            <a:ea typeface="楷体" pitchFamily="49" charset="-122"/>
          </a:endParaRPr>
        </a:p>
      </dgm:t>
    </dgm:pt>
    <dgm:pt modelId="{48D0C839-4D30-4EB9-AA67-0FBE506246CE}">
      <dgm:prSet phldrT="[文本]" custT="1"/>
      <dgm:spPr/>
      <dgm:t>
        <a:bodyPr/>
        <a:lstStyle/>
        <a:p>
          <a:r>
            <a:rPr lang="zh-CN" altLang="en-US" sz="2000" b="1" dirty="0">
              <a:latin typeface="楷体" pitchFamily="49" charset="-122"/>
              <a:ea typeface="楷体" pitchFamily="49" charset="-122"/>
            </a:rPr>
            <a:t>从状态图导出测试</a:t>
          </a:r>
        </a:p>
      </dgm:t>
    </dgm:pt>
    <dgm:pt modelId="{FB6A224B-7267-415B-9BFF-D3372D8D837B}" type="parTrans" cxnId="{A2534257-D8FB-4BDD-BF6D-4772E5C98B78}">
      <dgm:prSet/>
      <dgm:spPr/>
      <dgm:t>
        <a:bodyPr/>
        <a:lstStyle/>
        <a:p>
          <a:endParaRPr lang="zh-CN" altLang="en-US" sz="2400" b="1">
            <a:latin typeface="楷体" pitchFamily="49" charset="-122"/>
            <a:ea typeface="楷体" pitchFamily="49" charset="-122"/>
          </a:endParaRPr>
        </a:p>
      </dgm:t>
    </dgm:pt>
    <dgm:pt modelId="{F6E5843B-F567-49D4-9E62-E0DBA2F51B7A}" type="sibTrans" cxnId="{A2534257-D8FB-4BDD-BF6D-4772E5C98B78}">
      <dgm:prSet/>
      <dgm:spPr/>
      <dgm:t>
        <a:bodyPr/>
        <a:lstStyle/>
        <a:p>
          <a:endParaRPr lang="zh-CN" altLang="en-US" sz="2400" b="1">
            <a:latin typeface="楷体" pitchFamily="49" charset="-122"/>
            <a:ea typeface="楷体" pitchFamily="49" charset="-122"/>
          </a:endParaRPr>
        </a:p>
      </dgm:t>
    </dgm:pt>
    <dgm:pt modelId="{13DD63B3-832B-4906-B4EF-035D122395B0}">
      <dgm:prSet phldrT="[文本]" custT="1"/>
      <dgm:spPr/>
      <dgm:t>
        <a:bodyPr/>
        <a:lstStyle/>
        <a:p>
          <a:r>
            <a:rPr lang="zh-CN" altLang="en-US" sz="3200" b="1" dirty="0">
              <a:latin typeface="楷体" pitchFamily="49" charset="-122"/>
              <a:ea typeface="楷体" pitchFamily="49" charset="-122"/>
            </a:rPr>
            <a:t>集成测试</a:t>
          </a:r>
        </a:p>
      </dgm:t>
    </dgm:pt>
    <dgm:pt modelId="{ED817DC3-17E3-4D59-B383-612E00661573}" type="parTrans" cxnId="{9D2844C7-33CC-4EEA-AA02-C7F14A5530C9}">
      <dgm:prSet/>
      <dgm:spPr/>
      <dgm:t>
        <a:bodyPr/>
        <a:lstStyle/>
        <a:p>
          <a:endParaRPr lang="zh-CN" altLang="en-US" sz="2400" b="1">
            <a:latin typeface="楷体" pitchFamily="49" charset="-122"/>
            <a:ea typeface="楷体" pitchFamily="49" charset="-122"/>
          </a:endParaRPr>
        </a:p>
      </dgm:t>
    </dgm:pt>
    <dgm:pt modelId="{798CC526-7C42-4CC9-81C3-8172E3D51551}" type="sibTrans" cxnId="{9D2844C7-33CC-4EEA-AA02-C7F14A5530C9}">
      <dgm:prSet/>
      <dgm:spPr/>
      <dgm:t>
        <a:bodyPr/>
        <a:lstStyle/>
        <a:p>
          <a:endParaRPr lang="zh-CN" altLang="en-US" sz="2400" b="1">
            <a:latin typeface="楷体" pitchFamily="49" charset="-122"/>
            <a:ea typeface="楷体" pitchFamily="49" charset="-122"/>
          </a:endParaRPr>
        </a:p>
      </dgm:t>
    </dgm:pt>
    <dgm:pt modelId="{A4E42587-FE57-49FC-BBAA-26F41D462609}" type="pres">
      <dgm:prSet presAssocID="{AE3C3F20-6BC1-4451-9347-805BF95762D8}" presName="Name0" presStyleCnt="0">
        <dgm:presLayoutVars>
          <dgm:chMax val="4"/>
          <dgm:resizeHandles val="exact"/>
        </dgm:presLayoutVars>
      </dgm:prSet>
      <dgm:spPr/>
    </dgm:pt>
    <dgm:pt modelId="{4419A451-10AC-4A81-A538-4C21C27CC7A7}" type="pres">
      <dgm:prSet presAssocID="{AE3C3F20-6BC1-4451-9347-805BF95762D8}" presName="ellipse" presStyleLbl="trBgShp" presStyleIdx="0" presStyleCnt="1"/>
      <dgm:spPr/>
    </dgm:pt>
    <dgm:pt modelId="{28919CD7-66DF-4F39-B137-2DC978A4175A}" type="pres">
      <dgm:prSet presAssocID="{AE3C3F20-6BC1-4451-9347-805BF95762D8}" presName="arrow1" presStyleLbl="fgShp" presStyleIdx="0" presStyleCnt="1"/>
      <dgm:spPr/>
    </dgm:pt>
    <dgm:pt modelId="{DFDCF216-BB2D-489F-8DC6-0558F47A8061}" type="pres">
      <dgm:prSet presAssocID="{AE3C3F20-6BC1-4451-9347-805BF95762D8}" presName="rectangle" presStyleLbl="revTx" presStyleIdx="0" presStyleCnt="1">
        <dgm:presLayoutVars>
          <dgm:bulletEnabled val="1"/>
        </dgm:presLayoutVars>
      </dgm:prSet>
      <dgm:spPr/>
    </dgm:pt>
    <dgm:pt modelId="{F5432318-2917-4A85-85D5-F7D421BFC805}" type="pres">
      <dgm:prSet presAssocID="{48D0C839-4D30-4EB9-AA67-0FBE506246CE}" presName="item1" presStyleLbl="node1" presStyleIdx="0" presStyleCnt="2">
        <dgm:presLayoutVars>
          <dgm:bulletEnabled val="1"/>
        </dgm:presLayoutVars>
      </dgm:prSet>
      <dgm:spPr/>
    </dgm:pt>
    <dgm:pt modelId="{2B54F5F8-F3F0-4256-BA19-C561D9ADE563}" type="pres">
      <dgm:prSet presAssocID="{13DD63B3-832B-4906-B4EF-035D122395B0}" presName="item2" presStyleLbl="node1" presStyleIdx="1" presStyleCnt="2">
        <dgm:presLayoutVars>
          <dgm:bulletEnabled val="1"/>
        </dgm:presLayoutVars>
      </dgm:prSet>
      <dgm:spPr/>
    </dgm:pt>
    <dgm:pt modelId="{49C9092C-DA82-4C4D-A01A-29EB6F21D4FC}" type="pres">
      <dgm:prSet presAssocID="{AE3C3F20-6BC1-4451-9347-805BF95762D8}" presName="funnel" presStyleLbl="trAlignAcc1" presStyleIdx="0" presStyleCnt="1"/>
      <dgm:spPr/>
    </dgm:pt>
  </dgm:ptLst>
  <dgm:cxnLst>
    <dgm:cxn modelId="{B2D1CE27-73F4-4F9E-BABF-C15B44E7599C}" type="presOf" srcId="{AE3C3F20-6BC1-4451-9347-805BF95762D8}" destId="{A4E42587-FE57-49FC-BBAA-26F41D462609}" srcOrd="0" destOrd="0" presId="urn:microsoft.com/office/officeart/2005/8/layout/funnel1"/>
    <dgm:cxn modelId="{A2534257-D8FB-4BDD-BF6D-4772E5C98B78}" srcId="{AE3C3F20-6BC1-4451-9347-805BF95762D8}" destId="{48D0C839-4D30-4EB9-AA67-0FBE506246CE}" srcOrd="1" destOrd="0" parTransId="{FB6A224B-7267-415B-9BFF-D3372D8D837B}" sibTransId="{F6E5843B-F567-49D4-9E62-E0DBA2F51B7A}"/>
    <dgm:cxn modelId="{9FA72F8F-996B-4C40-8B68-85E4E787B0FD}" type="presOf" srcId="{13DD63B3-832B-4906-B4EF-035D122395B0}" destId="{DFDCF216-BB2D-489F-8DC6-0558F47A8061}" srcOrd="0" destOrd="0" presId="urn:microsoft.com/office/officeart/2005/8/layout/funnel1"/>
    <dgm:cxn modelId="{BD6B669E-F73E-4761-BF7D-4BCD5A112431}" type="presOf" srcId="{48D0C839-4D30-4EB9-AA67-0FBE506246CE}" destId="{F5432318-2917-4A85-85D5-F7D421BFC805}" srcOrd="0" destOrd="0" presId="urn:microsoft.com/office/officeart/2005/8/layout/funnel1"/>
    <dgm:cxn modelId="{3E8042C3-AD05-480B-853A-31F023A12B34}" srcId="{AE3C3F20-6BC1-4451-9347-805BF95762D8}" destId="{BDA413FA-4EB2-439A-A97B-C71067E52F09}" srcOrd="0" destOrd="0" parTransId="{5D40A497-DEDD-48DB-B689-4713659FF9F6}" sibTransId="{3CFA60E4-D257-46FF-A00B-F0F56A863531}"/>
    <dgm:cxn modelId="{9D2844C7-33CC-4EEA-AA02-C7F14A5530C9}" srcId="{AE3C3F20-6BC1-4451-9347-805BF95762D8}" destId="{13DD63B3-832B-4906-B4EF-035D122395B0}" srcOrd="2" destOrd="0" parTransId="{ED817DC3-17E3-4D59-B383-612E00661573}" sibTransId="{798CC526-7C42-4CC9-81C3-8172E3D51551}"/>
    <dgm:cxn modelId="{889584C9-70DC-4908-88A4-11FE7B9074E1}" type="presOf" srcId="{BDA413FA-4EB2-439A-A97B-C71067E52F09}" destId="{2B54F5F8-F3F0-4256-BA19-C561D9ADE563}" srcOrd="0" destOrd="0" presId="urn:microsoft.com/office/officeart/2005/8/layout/funnel1"/>
    <dgm:cxn modelId="{FCB8A757-4B0A-4F14-9DAD-BB44A5A5FF51}" type="presParOf" srcId="{A4E42587-FE57-49FC-BBAA-26F41D462609}" destId="{4419A451-10AC-4A81-A538-4C21C27CC7A7}" srcOrd="0" destOrd="0" presId="urn:microsoft.com/office/officeart/2005/8/layout/funnel1"/>
    <dgm:cxn modelId="{3CE78576-81F9-4FB8-BF27-F63445AAA6BA}" type="presParOf" srcId="{A4E42587-FE57-49FC-BBAA-26F41D462609}" destId="{28919CD7-66DF-4F39-B137-2DC978A4175A}" srcOrd="1" destOrd="0" presId="urn:microsoft.com/office/officeart/2005/8/layout/funnel1"/>
    <dgm:cxn modelId="{C82F6EC3-AB32-4A9F-B0DF-0150B03527B4}" type="presParOf" srcId="{A4E42587-FE57-49FC-BBAA-26F41D462609}" destId="{DFDCF216-BB2D-489F-8DC6-0558F47A8061}" srcOrd="2" destOrd="0" presId="urn:microsoft.com/office/officeart/2005/8/layout/funnel1"/>
    <dgm:cxn modelId="{A841419D-6B3D-4079-BE85-DF3381806489}" type="presParOf" srcId="{A4E42587-FE57-49FC-BBAA-26F41D462609}" destId="{F5432318-2917-4A85-85D5-F7D421BFC805}" srcOrd="3" destOrd="0" presId="urn:microsoft.com/office/officeart/2005/8/layout/funnel1"/>
    <dgm:cxn modelId="{602AFA99-5A12-4BCF-B21E-F08C09E8B8FC}" type="presParOf" srcId="{A4E42587-FE57-49FC-BBAA-26F41D462609}" destId="{2B54F5F8-F3F0-4256-BA19-C561D9ADE563}" srcOrd="4" destOrd="0" presId="urn:microsoft.com/office/officeart/2005/8/layout/funnel1"/>
    <dgm:cxn modelId="{DE748F56-3D61-47C7-8EBB-6E8E7C4C2B1B}" type="presParOf" srcId="{A4E42587-FE57-49FC-BBAA-26F41D462609}" destId="{49C9092C-DA82-4C4D-A01A-29EB6F21D4FC}" srcOrd="5" destOrd="0" presId="urn:microsoft.com/office/officeart/2005/8/layout/funnel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A4DA1FF-4095-4A84-B8C9-A4AA169BDCEF}">
      <dsp:nvSpPr>
        <dsp:cNvPr id="0" name=""/>
        <dsp:cNvSpPr/>
      </dsp:nvSpPr>
      <dsp:spPr>
        <a:xfrm>
          <a:off x="2241556" y="0"/>
          <a:ext cx="3914792" cy="3914792"/>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3872FCC2-8E4E-49E4-8F4B-FF5F7C30979B}">
      <dsp:nvSpPr>
        <dsp:cNvPr id="0" name=""/>
        <dsp:cNvSpPr/>
      </dsp:nvSpPr>
      <dsp:spPr>
        <a:xfrm>
          <a:off x="2613461" y="371905"/>
          <a:ext cx="1526768" cy="15267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latin typeface="楷体" pitchFamily="49" charset="-122"/>
              <a:ea typeface="楷体" pitchFamily="49" charset="-122"/>
            </a:rPr>
            <a:t>将来是否占主导地位</a:t>
          </a:r>
        </a:p>
      </dsp:txBody>
      <dsp:txXfrm>
        <a:off x="2687992" y="446436"/>
        <a:ext cx="1377706" cy="1377706"/>
      </dsp:txXfrm>
    </dsp:sp>
    <dsp:sp modelId="{217DE996-1EA6-46C7-9381-D62B328E1606}">
      <dsp:nvSpPr>
        <dsp:cNvPr id="0" name=""/>
        <dsp:cNvSpPr/>
      </dsp:nvSpPr>
      <dsp:spPr>
        <a:xfrm>
          <a:off x="4257673" y="371905"/>
          <a:ext cx="1526768" cy="15267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latin typeface="楷体" pitchFamily="49" charset="-122"/>
              <a:ea typeface="楷体" pitchFamily="49" charset="-122"/>
            </a:rPr>
            <a:t>可重用性</a:t>
          </a:r>
        </a:p>
      </dsp:txBody>
      <dsp:txXfrm>
        <a:off x="4332204" y="446436"/>
        <a:ext cx="1377706" cy="1377706"/>
      </dsp:txXfrm>
    </dsp:sp>
    <dsp:sp modelId="{CE692C8C-66C1-4919-9A5F-A81DFFD1EBAC}">
      <dsp:nvSpPr>
        <dsp:cNvPr id="0" name=""/>
        <dsp:cNvSpPr/>
      </dsp:nvSpPr>
      <dsp:spPr>
        <a:xfrm>
          <a:off x="2613461" y="2016117"/>
          <a:ext cx="1526768" cy="15267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latin typeface="楷体" pitchFamily="49" charset="-122"/>
              <a:ea typeface="楷体" pitchFamily="49" charset="-122"/>
            </a:rPr>
            <a:t>类库和开发环境</a:t>
          </a:r>
        </a:p>
      </dsp:txBody>
      <dsp:txXfrm>
        <a:off x="2687992" y="2090648"/>
        <a:ext cx="1377706" cy="1377706"/>
      </dsp:txXfrm>
    </dsp:sp>
    <dsp:sp modelId="{BF9F80B7-0852-40E4-9BDC-8A5340E3B912}">
      <dsp:nvSpPr>
        <dsp:cNvPr id="0" name=""/>
        <dsp:cNvSpPr/>
      </dsp:nvSpPr>
      <dsp:spPr>
        <a:xfrm>
          <a:off x="4257673" y="2016117"/>
          <a:ext cx="1526768" cy="1526768"/>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060" tIns="99060" rIns="99060" bIns="99060" numCol="1" spcCol="1270" anchor="ctr" anchorCtr="0">
          <a:noAutofit/>
        </a:bodyPr>
        <a:lstStyle/>
        <a:p>
          <a:pPr marL="0" lvl="0" indent="0" algn="ctr" defTabSz="1155700">
            <a:lnSpc>
              <a:spcPct val="90000"/>
            </a:lnSpc>
            <a:spcBef>
              <a:spcPct val="0"/>
            </a:spcBef>
            <a:spcAft>
              <a:spcPct val="35000"/>
            </a:spcAft>
            <a:buNone/>
          </a:pPr>
          <a:r>
            <a:rPr lang="zh-CN" altLang="en-US" sz="2600" b="1" kern="1200" dirty="0">
              <a:latin typeface="楷体" pitchFamily="49" charset="-122"/>
              <a:ea typeface="楷体" pitchFamily="49" charset="-122"/>
            </a:rPr>
            <a:t>其他因素</a:t>
          </a:r>
        </a:p>
      </dsp:txBody>
      <dsp:txXfrm>
        <a:off x="4332204" y="2090648"/>
        <a:ext cx="1377706" cy="13777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9A451-10AC-4A81-A538-4C21C27CC7A7}">
      <dsp:nvSpPr>
        <dsp:cNvPr id="0" name=""/>
        <dsp:cNvSpPr/>
      </dsp:nvSpPr>
      <dsp:spPr>
        <a:xfrm>
          <a:off x="1587506" y="169668"/>
          <a:ext cx="3367274" cy="116940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919CD7-66DF-4F39-B137-2DC978A4175A}">
      <dsp:nvSpPr>
        <dsp:cNvPr id="0" name=""/>
        <dsp:cNvSpPr/>
      </dsp:nvSpPr>
      <dsp:spPr>
        <a:xfrm>
          <a:off x="2950077" y="3033156"/>
          <a:ext cx="652572" cy="417646"/>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DCF216-BB2D-489F-8DC6-0558F47A8061}">
      <dsp:nvSpPr>
        <dsp:cNvPr id="0" name=""/>
        <dsp:cNvSpPr/>
      </dsp:nvSpPr>
      <dsp:spPr>
        <a:xfrm>
          <a:off x="1710190" y="3367274"/>
          <a:ext cx="3132348" cy="783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latin typeface="楷体" pitchFamily="49" charset="-122"/>
              <a:ea typeface="楷体" pitchFamily="49" charset="-122"/>
            </a:rPr>
            <a:t>测试单个类</a:t>
          </a:r>
        </a:p>
      </dsp:txBody>
      <dsp:txXfrm>
        <a:off x="1710190" y="3367274"/>
        <a:ext cx="3132348" cy="783087"/>
      </dsp:txXfrm>
    </dsp:sp>
    <dsp:sp modelId="{5C350B17-C683-41C8-ABA7-67A93B79258F}">
      <dsp:nvSpPr>
        <dsp:cNvPr id="0" name=""/>
        <dsp:cNvSpPr/>
      </dsp:nvSpPr>
      <dsp:spPr>
        <a:xfrm>
          <a:off x="2811732" y="1429394"/>
          <a:ext cx="1174630" cy="11746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楷体" pitchFamily="49" charset="-122"/>
              <a:ea typeface="楷体" pitchFamily="49" charset="-122"/>
            </a:rPr>
            <a:t>基于故障的测试</a:t>
          </a:r>
        </a:p>
      </dsp:txBody>
      <dsp:txXfrm>
        <a:off x="2983753" y="1601415"/>
        <a:ext cx="830588" cy="830588"/>
      </dsp:txXfrm>
    </dsp:sp>
    <dsp:sp modelId="{47104330-B3E1-45DD-803B-4D3E831DDB72}">
      <dsp:nvSpPr>
        <dsp:cNvPr id="0" name=""/>
        <dsp:cNvSpPr/>
      </dsp:nvSpPr>
      <dsp:spPr>
        <a:xfrm>
          <a:off x="1971219" y="548160"/>
          <a:ext cx="1174630" cy="11746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楷体" pitchFamily="49" charset="-122"/>
              <a:ea typeface="楷体" pitchFamily="49" charset="-122"/>
            </a:rPr>
            <a:t>划分测试</a:t>
          </a:r>
        </a:p>
      </dsp:txBody>
      <dsp:txXfrm>
        <a:off x="2143240" y="720181"/>
        <a:ext cx="830588" cy="830588"/>
      </dsp:txXfrm>
    </dsp:sp>
    <dsp:sp modelId="{1E675182-D0A7-4403-A857-B1FBF1B4B98F}">
      <dsp:nvSpPr>
        <dsp:cNvPr id="0" name=""/>
        <dsp:cNvSpPr/>
      </dsp:nvSpPr>
      <dsp:spPr>
        <a:xfrm>
          <a:off x="3171952" y="264161"/>
          <a:ext cx="1174630" cy="11746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楷体" pitchFamily="49" charset="-122"/>
              <a:ea typeface="楷体" pitchFamily="49" charset="-122"/>
            </a:rPr>
            <a:t>随机测试</a:t>
          </a:r>
        </a:p>
      </dsp:txBody>
      <dsp:txXfrm>
        <a:off x="3343973" y="436182"/>
        <a:ext cx="830588" cy="830588"/>
      </dsp:txXfrm>
    </dsp:sp>
    <dsp:sp modelId="{49C9092C-DA82-4C4D-A01A-29EB6F21D4FC}">
      <dsp:nvSpPr>
        <dsp:cNvPr id="0" name=""/>
        <dsp:cNvSpPr/>
      </dsp:nvSpPr>
      <dsp:spPr>
        <a:xfrm>
          <a:off x="1449160" y="26102"/>
          <a:ext cx="3654406" cy="2923524"/>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419A451-10AC-4A81-A538-4C21C27CC7A7}">
      <dsp:nvSpPr>
        <dsp:cNvPr id="0" name=""/>
        <dsp:cNvSpPr/>
      </dsp:nvSpPr>
      <dsp:spPr>
        <a:xfrm>
          <a:off x="1587506" y="169668"/>
          <a:ext cx="3367274" cy="1169409"/>
        </a:xfrm>
        <a:prstGeom prst="ellipse">
          <a:avLst/>
        </a:prstGeom>
        <a:solidFill>
          <a:schemeClr val="accent1">
            <a:tint val="50000"/>
            <a:alpha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8919CD7-66DF-4F39-B137-2DC978A4175A}">
      <dsp:nvSpPr>
        <dsp:cNvPr id="0" name=""/>
        <dsp:cNvSpPr/>
      </dsp:nvSpPr>
      <dsp:spPr>
        <a:xfrm>
          <a:off x="2950077" y="3033156"/>
          <a:ext cx="652572" cy="417646"/>
        </a:xfrm>
        <a:prstGeom prst="downArrow">
          <a:avLst/>
        </a:prstGeom>
        <a:solidFill>
          <a:schemeClr val="accent1">
            <a:tint val="60000"/>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DFDCF216-BB2D-489F-8DC6-0558F47A8061}">
      <dsp:nvSpPr>
        <dsp:cNvPr id="0" name=""/>
        <dsp:cNvSpPr/>
      </dsp:nvSpPr>
      <dsp:spPr>
        <a:xfrm>
          <a:off x="1710190" y="3367274"/>
          <a:ext cx="3132348" cy="78308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227584" tIns="227584" rIns="227584" bIns="227584" numCol="1" spcCol="1270" anchor="ctr" anchorCtr="0">
          <a:noAutofit/>
        </a:bodyPr>
        <a:lstStyle/>
        <a:p>
          <a:pPr marL="0" lvl="0" indent="0" algn="ctr" defTabSz="1422400">
            <a:lnSpc>
              <a:spcPct val="90000"/>
            </a:lnSpc>
            <a:spcBef>
              <a:spcPct val="0"/>
            </a:spcBef>
            <a:spcAft>
              <a:spcPct val="35000"/>
            </a:spcAft>
            <a:buNone/>
          </a:pPr>
          <a:r>
            <a:rPr lang="zh-CN" altLang="en-US" sz="3200" b="1" kern="1200" dirty="0">
              <a:latin typeface="楷体" pitchFamily="49" charset="-122"/>
              <a:ea typeface="楷体" pitchFamily="49" charset="-122"/>
            </a:rPr>
            <a:t>集成测试</a:t>
          </a:r>
        </a:p>
      </dsp:txBody>
      <dsp:txXfrm>
        <a:off x="1710190" y="3367274"/>
        <a:ext cx="3132348" cy="783087"/>
      </dsp:txXfrm>
    </dsp:sp>
    <dsp:sp modelId="{F5432318-2917-4A85-85D5-F7D421BFC805}">
      <dsp:nvSpPr>
        <dsp:cNvPr id="0" name=""/>
        <dsp:cNvSpPr/>
      </dsp:nvSpPr>
      <dsp:spPr>
        <a:xfrm>
          <a:off x="2811732" y="1429394"/>
          <a:ext cx="1174630" cy="11746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楷体" pitchFamily="49" charset="-122"/>
              <a:ea typeface="楷体" pitchFamily="49" charset="-122"/>
            </a:rPr>
            <a:t>从状态图导出测试</a:t>
          </a:r>
        </a:p>
      </dsp:txBody>
      <dsp:txXfrm>
        <a:off x="2983753" y="1601415"/>
        <a:ext cx="830588" cy="830588"/>
      </dsp:txXfrm>
    </dsp:sp>
    <dsp:sp modelId="{2B54F5F8-F3F0-4256-BA19-C561D9ADE563}">
      <dsp:nvSpPr>
        <dsp:cNvPr id="0" name=""/>
        <dsp:cNvSpPr/>
      </dsp:nvSpPr>
      <dsp:spPr>
        <a:xfrm>
          <a:off x="1971219" y="548160"/>
          <a:ext cx="1174630" cy="1174630"/>
        </a:xfrm>
        <a:prstGeom prst="ellipse">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5400" tIns="25400" rIns="25400" bIns="25400" numCol="1" spcCol="1270" anchor="ctr" anchorCtr="0">
          <a:noAutofit/>
        </a:bodyPr>
        <a:lstStyle/>
        <a:p>
          <a:pPr marL="0" lvl="0" indent="0" algn="ctr" defTabSz="889000">
            <a:lnSpc>
              <a:spcPct val="90000"/>
            </a:lnSpc>
            <a:spcBef>
              <a:spcPct val="0"/>
            </a:spcBef>
            <a:spcAft>
              <a:spcPct val="35000"/>
            </a:spcAft>
            <a:buNone/>
          </a:pPr>
          <a:r>
            <a:rPr lang="zh-CN" altLang="en-US" sz="2000" b="1" kern="1200" dirty="0">
              <a:latin typeface="楷体" pitchFamily="49" charset="-122"/>
              <a:ea typeface="楷体" pitchFamily="49" charset="-122"/>
            </a:rPr>
            <a:t>多类测试</a:t>
          </a:r>
        </a:p>
      </dsp:txBody>
      <dsp:txXfrm>
        <a:off x="2143240" y="720181"/>
        <a:ext cx="830588" cy="830588"/>
      </dsp:txXfrm>
    </dsp:sp>
    <dsp:sp modelId="{49C9092C-DA82-4C4D-A01A-29EB6F21D4FC}">
      <dsp:nvSpPr>
        <dsp:cNvPr id="0" name=""/>
        <dsp:cNvSpPr/>
      </dsp:nvSpPr>
      <dsp:spPr>
        <a:xfrm>
          <a:off x="1449160" y="26102"/>
          <a:ext cx="3654406" cy="2923524"/>
        </a:xfrm>
        <a:prstGeom prst="funnel">
          <a:avLst/>
        </a:prstGeom>
        <a:solidFill>
          <a:schemeClr val="lt1">
            <a:alpha val="4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2.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layout3.xml><?xml version="1.0" encoding="utf-8"?>
<dgm:layoutDef xmlns:dgm="http://schemas.openxmlformats.org/drawingml/2006/diagram" xmlns:a="http://schemas.openxmlformats.org/drawingml/2006/main" uniqueId="urn:microsoft.com/office/officeart/2005/8/layout/funnel1">
  <dgm:title val=""/>
  <dgm:desc val=""/>
  <dgm:catLst>
    <dgm:cat type="relationship" pri="2000"/>
    <dgm:cat type="process" pri="27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4"/>
      <dgm:resizeHandles val="exact"/>
    </dgm:varLst>
    <dgm:alg type="composite">
      <dgm:param type="ar" val="1.25"/>
    </dgm:alg>
    <dgm:shape xmlns:r="http://schemas.openxmlformats.org/officeDocument/2006/relationships" r:blip="">
      <dgm:adjLst/>
    </dgm:shape>
    <dgm:presOf/>
    <dgm:choose name="Name1">
      <dgm:if name="Name2" axis="ch" ptType="node" func="cnt" op="equ" val="2">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w" for="ch" forName="item1" refType="w" fact="0.35"/>
          <dgm:constr type="h" for="ch" forName="item1" refType="w" fact="0.35"/>
          <dgm:constr type="t" for="ch" forName="item1" refType="h" fact="0.05"/>
          <dgm:constr type="l" for="ch" forName="item1" refType="w" fact="0.125"/>
          <dgm:constr type="primFontSz" for="ch" forName="item1" op="equ" val="65"/>
          <dgm:constr type="w" for="ch" forName="funnel" refType="w" fact="0.7"/>
          <dgm:constr type="h" for="ch" forName="funnel" refType="h" fact="0.7"/>
          <dgm:constr type="t" for="ch" forName="funnel"/>
          <dgm:constr type="l" for="ch" forName="funnel"/>
        </dgm:constrLst>
      </dgm:if>
      <dgm:else name="Name3">
        <dgm:constrLst>
          <dgm:constr type="w" for="ch" forName="ellipse" refType="w" fact="0.645"/>
          <dgm:constr type="h" for="ch" forName="ellipse" refType="h" fact="0.28"/>
          <dgm:constr type="t" for="ch" forName="ellipse" refType="w" fact="0.0275"/>
          <dgm:constr type="l" for="ch" forName="ellipse" refType="w" fact="0.0265"/>
          <dgm:constr type="w" for="ch" forName="arrow1" refType="w" fact="0.125"/>
          <dgm:constr type="h" for="ch" forName="arrow1" refType="h" fact="0.1"/>
          <dgm:constr type="t" for="ch" forName="arrow1" refType="h" fact="0.72"/>
          <dgm:constr type="l" for="ch" forName="arrow1" refType="w" fact="0.2875"/>
          <dgm:constr type="w" for="ch" forName="rectangle" refType="w" fact="0.6"/>
          <dgm:constr type="h" for="ch" forName="rectangle" refType="w" refFor="ch" refForName="rectangle" fact="0.25"/>
          <dgm:constr type="t" for="ch" forName="rectangle" refType="h" fact="0.8"/>
          <dgm:constr type="l" for="ch" forName="rectangle" refType="w" fact="0.05"/>
          <dgm:constr type="primFontSz" for="ch" forName="rectangle" val="65"/>
          <dgm:constr type="w" for="ch" forName="item1" refType="w" fact="0.225"/>
          <dgm:constr type="h" for="ch" forName="item1" refType="w" fact="0.225"/>
          <dgm:constr type="t" for="ch" forName="item1" refType="h" fact="0.336"/>
          <dgm:constr type="l" for="ch" forName="item1" refType="w" fact="0.261"/>
          <dgm:constr type="primFontSz" for="ch" forName="item1" val="65"/>
          <dgm:constr type="w" for="ch" forName="item2" refType="w" fact="0.225"/>
          <dgm:constr type="h" for="ch" forName="item2" refType="w" fact="0.225"/>
          <dgm:constr type="t" for="ch" forName="item2" refType="h" fact="0.125"/>
          <dgm:constr type="l" for="ch" forName="item2" refType="w" fact="0.1"/>
          <dgm:constr type="primFontSz" for="ch" forName="item2" refType="primFontSz" refFor="ch" refForName="item1" op="equ"/>
          <dgm:constr type="w" for="ch" forName="item3" refType="w" fact="0.225"/>
          <dgm:constr type="h" for="ch" forName="item3" refType="w" fact="0.225"/>
          <dgm:constr type="t" for="ch" forName="item3" refType="h" fact="0.057"/>
          <dgm:constr type="l" for="ch" forName="item3" refType="w" fact="0.33"/>
          <dgm:constr type="primFontSz" for="ch" forName="item3" refType="primFontSz" refFor="ch" refForName="item1" op="equ"/>
          <dgm:constr type="w" for="ch" forName="funnel" refType="w" fact="0.7"/>
          <dgm:constr type="h" for="ch" forName="funnel" refType="h" fact="0.7"/>
          <dgm:constr type="t" for="ch" forName="funnel"/>
          <dgm:constr type="l" for="ch" forName="funnel"/>
        </dgm:constrLst>
      </dgm:else>
    </dgm:choose>
    <dgm:ruleLst/>
    <dgm:choose name="Name4">
      <dgm:if name="Name5" axis="ch" ptType="node" func="cnt" op="gte" val="1">
        <dgm:layoutNode name="ellipse" styleLbl="trBgShp">
          <dgm:alg type="sp"/>
          <dgm:shape xmlns:r="http://schemas.openxmlformats.org/officeDocument/2006/relationships" type="ellipse" r:blip="">
            <dgm:adjLst/>
          </dgm:shape>
          <dgm:presOf/>
          <dgm:constrLst/>
          <dgm:ruleLst/>
        </dgm:layoutNode>
        <dgm:layoutNode name="arrow1" styleLbl="fgShp">
          <dgm:alg type="sp"/>
          <dgm:shape xmlns:r="http://schemas.openxmlformats.org/officeDocument/2006/relationships" type="downArrow" r:blip="">
            <dgm:adjLst/>
          </dgm:shape>
          <dgm:presOf/>
          <dgm:constrLst/>
          <dgm:ruleLst/>
        </dgm:layoutNode>
        <dgm:layoutNode name="rectangle" styleLbl="revTx">
          <dgm:varLst>
            <dgm:bulletEnabled val="1"/>
          </dgm:varLst>
          <dgm:alg type="tx">
            <dgm:param type="txAnchorHorzCh" val="ctr"/>
          </dgm:alg>
          <dgm:shape xmlns:r="http://schemas.openxmlformats.org/officeDocument/2006/relationships" type="rect" r:blip="">
            <dgm:adjLst/>
          </dgm:shape>
          <dgm:choose name="Name6">
            <dgm:if name="Name7" axis="ch" ptType="node" func="cnt" op="equ" val="1">
              <dgm:presOf axis="ch desOrSelf" ptType="node node" st="1 1" cnt="1 0"/>
            </dgm:if>
            <dgm:if name="Name8" axis="ch" ptType="node" func="cnt" op="equ" val="2">
              <dgm:presOf axis="ch desOrSelf" ptType="node node" st="2 1" cnt="1 0"/>
            </dgm:if>
            <dgm:if name="Name9" axis="ch" ptType="node" func="cnt" op="equ" val="3">
              <dgm:presOf axis="ch desOrSelf" ptType="node node" st="3 1" cnt="1 0"/>
            </dgm:if>
            <dgm:else name="Name10">
              <dgm:presOf axis="ch desOrSelf" ptType="node node" st="4 1" cnt="1 0"/>
            </dgm:else>
          </dgm:choose>
          <dgm:constrLst/>
          <dgm:ruleLst>
            <dgm:rule type="primFontSz" val="5" fact="NaN" max="NaN"/>
          </dgm:ruleLst>
        </dgm:layoutNode>
        <dgm:forEach name="Name11" axis="ch" ptType="node" st="2" cnt="1">
          <dgm:layoutNode name="item1" styleLbl="node1">
            <dgm:varLst>
              <dgm:bulletEnabled val="1"/>
            </dgm:varLst>
            <dgm:alg type="tx">
              <dgm:param type="txAnchorVertCh" val="mid"/>
            </dgm:alg>
            <dgm:shape xmlns:r="http://schemas.openxmlformats.org/officeDocument/2006/relationships" type="ellipse" r:blip="">
              <dgm:adjLst/>
            </dgm:shape>
            <dgm:choose name="Name12">
              <dgm:if name="Name13" axis="root ch" ptType="all node" func="cnt" op="equ" val="1">
                <dgm:presOf/>
              </dgm:if>
              <dgm:if name="Name14" axis="root ch" ptType="all node" func="cnt" op="equ" val="2">
                <dgm:presOf axis="root ch desOrSelf" ptType="all node node" st="1 1 1" cnt="0 1 0"/>
              </dgm:if>
              <dgm:if name="Name15" axis="root ch" ptType="all node" func="cnt" op="equ" val="3">
                <dgm:presOf axis="root ch desOrSelf" ptType="all node node" st="1 2 1" cnt="0 1 0"/>
              </dgm:if>
              <dgm:else name="Name16">
                <dgm:presOf axis="root ch desOrSelf" ptType="all node node" st="1 3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17" axis="ch" ptType="node" st="3" cnt="1">
          <dgm:layoutNode name="item2" styleLbl="node1">
            <dgm:varLst>
              <dgm:bulletEnabled val="1"/>
            </dgm:varLst>
            <dgm:alg type="tx">
              <dgm:param type="txAnchorVertCh" val="mid"/>
            </dgm:alg>
            <dgm:shape xmlns:r="http://schemas.openxmlformats.org/officeDocument/2006/relationships" type="ellipse" r:blip="">
              <dgm:adjLst/>
            </dgm:shape>
            <dgm:choose name="Name18">
              <dgm:if name="Name19" axis="root ch" ptType="all node" func="cnt" op="equ" val="1">
                <dgm:presOf/>
              </dgm:if>
              <dgm:if name="Name20" axis="root ch" ptType="all node" func="cnt" op="equ" val="2">
                <dgm:presOf/>
              </dgm:if>
              <dgm:if name="Name21" axis="root ch" ptType="all node" func="cnt" op="equ" val="3">
                <dgm:presOf axis="root ch desOrSelf" ptType="all node node" st="1 1 1" cnt="0 1 0"/>
              </dgm:if>
              <dgm:else name="Name22">
                <dgm:presOf axis="root ch desOrSelf" ptType="all node node" st="1 2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forEach name="Name23" axis="ch" ptType="node" st="4" cnt="1">
          <dgm:layoutNode name="item3" styleLbl="node1">
            <dgm:varLst>
              <dgm:bulletEnabled val="1"/>
            </dgm:varLst>
            <dgm:alg type="tx">
              <dgm:param type="txAnchorVertCh" val="mid"/>
            </dgm:alg>
            <dgm:shape xmlns:r="http://schemas.openxmlformats.org/officeDocument/2006/relationships" type="ellipse" r:blip="">
              <dgm:adjLst/>
            </dgm:shape>
            <dgm:choose name="Name24">
              <dgm:if name="Name25" axis="root ch" ptType="all node" func="cnt" op="equ" val="1">
                <dgm:presOf/>
              </dgm:if>
              <dgm:if name="Name26" axis="root ch" ptType="all node" func="cnt" op="equ" val="2">
                <dgm:presOf/>
              </dgm:if>
              <dgm:if name="Name27" axis="root ch" ptType="all node" func="cnt" op="equ" val="3">
                <dgm:presOf/>
              </dgm:if>
              <dgm:else name="Name28">
                <dgm:presOf axis="root ch desOrSelf" ptType="all node node" st="1 1 1" cnt="0 1 0"/>
              </dgm:else>
            </dgm:choose>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forEach>
        <dgm:layoutNode name="funnel" styleLbl="trAlignAcc1">
          <dgm:alg type="sp"/>
          <dgm:shape xmlns:r="http://schemas.openxmlformats.org/officeDocument/2006/relationships" type="funnel" r:blip="">
            <dgm:adjLst/>
          </dgm:shape>
          <dgm:presOf/>
          <dgm:constrLst/>
          <dgm:ruleLst/>
        </dgm:layoutNode>
      </dgm:if>
      <dgm:else name="Name29"/>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a:solidFill>
                  <a:schemeClr val="tx1">
                    <a:alpha val="99000"/>
                  </a:schemeClr>
                </a:solidFill>
                <a:latin typeface="Segoe UI" pitchFamily="34" charset="0"/>
              </a:rPr>
              <a:t>TechEd 2012</a:t>
            </a: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5/21/2019</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a:solidFill>
                  <a:schemeClr val="tx1">
                    <a:alpha val="99000"/>
                  </a:schemeClr>
                </a:solidFill>
                <a:latin typeface="Segoe UI" pitchFamily="34" charset="0"/>
              </a:rPr>
            </a:br>
            <a:r>
              <a:rPr lang="en-US" sz="500" dirty="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dirty="0"/>
              <a:t>TechEd 2012</a:t>
            </a:r>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5/21/2019</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a:latin typeface="Segoe UI" pitchFamily="34" charset="0"/>
              </a:rPr>
            </a:br>
            <a:r>
              <a:rPr lang="en-US" dirty="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685487" rtl="0" eaLnBrk="1" latinLnBrk="0" hangingPunct="1">
      <a:lnSpc>
        <a:spcPct val="90000"/>
      </a:lnSpc>
      <a:spcAft>
        <a:spcPts val="250"/>
      </a:spcAft>
      <a:defRPr sz="700" kern="1200">
        <a:solidFill>
          <a:schemeClr val="tx1">
            <a:alpha val="99000"/>
          </a:schemeClr>
        </a:solidFill>
        <a:latin typeface="Segoe UI" pitchFamily="34" charset="0"/>
        <a:ea typeface="+mn-ea"/>
        <a:cs typeface="+mn-cs"/>
      </a:defRPr>
    </a:lvl1pPr>
    <a:lvl2pPr marL="159675" indent="-79342"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2pPr>
    <a:lvl3pPr marL="245953"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3pPr>
    <a:lvl4pPr marL="361985" indent="-110083"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4pPr>
    <a:lvl5pPr marL="461155"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5pPr>
    <a:lvl6pPr marL="1713712" algn="l" defTabSz="685487" rtl="0" eaLnBrk="1" latinLnBrk="0" hangingPunct="1">
      <a:defRPr sz="900" kern="1200">
        <a:solidFill>
          <a:schemeClr val="tx1"/>
        </a:solidFill>
        <a:latin typeface="+mn-lt"/>
        <a:ea typeface="+mn-ea"/>
        <a:cs typeface="+mn-cs"/>
      </a:defRPr>
    </a:lvl6pPr>
    <a:lvl7pPr marL="2056459" algn="l" defTabSz="685487" rtl="0" eaLnBrk="1" latinLnBrk="0" hangingPunct="1">
      <a:defRPr sz="900" kern="1200">
        <a:solidFill>
          <a:schemeClr val="tx1"/>
        </a:solidFill>
        <a:latin typeface="+mn-lt"/>
        <a:ea typeface="+mn-ea"/>
        <a:cs typeface="+mn-cs"/>
      </a:defRPr>
    </a:lvl7pPr>
    <a:lvl8pPr marL="2399204" algn="l" defTabSz="685487" rtl="0" eaLnBrk="1" latinLnBrk="0" hangingPunct="1">
      <a:defRPr sz="900" kern="1200">
        <a:solidFill>
          <a:schemeClr val="tx1"/>
        </a:solidFill>
        <a:latin typeface="+mn-lt"/>
        <a:ea typeface="+mn-ea"/>
        <a:cs typeface="+mn-cs"/>
      </a:defRPr>
    </a:lvl8pPr>
    <a:lvl9pPr marL="2741951" algn="l" defTabSz="68548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15</a:t>
            </a:fld>
            <a:endParaRPr lang="en-US"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16</a:t>
            </a:fld>
            <a:endParaRPr 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17</a:t>
            </a:fld>
            <a:endParaRPr 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18</a:t>
            </a:fld>
            <a:endParaRPr 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19</a:t>
            </a:fld>
            <a:endParaRPr 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20</a:t>
            </a:fld>
            <a:endParaRPr 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21</a:t>
            </a:fld>
            <a:endParaRPr 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22</a:t>
            </a:fld>
            <a:endParaRPr 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23</a:t>
            </a:fld>
            <a:endParaRPr 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24</a:t>
            </a:fld>
            <a:endParaRPr 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a:t>
            </a:fld>
            <a:endParaRPr 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25</a:t>
            </a:fld>
            <a:endParaRPr 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26</a:t>
            </a:fld>
            <a:endParaRPr 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32</a:t>
            </a:fld>
            <a:endParaRPr 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38</a:t>
            </a:fld>
            <a:endParaRPr 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39</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r>
              <a:rPr lang="zh-CN" altLang="en-US" sz="700" b="1" i="0" kern="1200" dirty="0">
                <a:solidFill>
                  <a:schemeClr val="tx1">
                    <a:alpha val="99000"/>
                  </a:schemeClr>
                </a:solidFill>
                <a:latin typeface="Segoe UI" pitchFamily="34" charset="0"/>
                <a:ea typeface="+mn-ea"/>
                <a:cs typeface="+mn-cs"/>
              </a:rPr>
              <a:t>联编</a:t>
            </a:r>
            <a:r>
              <a:rPr lang="zh-CN" altLang="en-US" sz="700" b="0" i="0" kern="1200" dirty="0">
                <a:solidFill>
                  <a:schemeClr val="tx1">
                    <a:alpha val="99000"/>
                  </a:schemeClr>
                </a:solidFill>
                <a:latin typeface="Segoe UI" pitchFamily="34" charset="0"/>
                <a:ea typeface="+mn-ea"/>
                <a:cs typeface="+mn-cs"/>
              </a:rPr>
              <a:t>就是将模块或者函数合并在一起生成可 执行代码的处理过程，同时对每个模块或者函数调用分配内存地址，并且对外部访问也分配正确的内存地址。按照联编所进行的阶段不同，可分为两种不同的联编方 法：</a:t>
            </a:r>
            <a:r>
              <a:rPr lang="zh-CN" altLang="en-US" sz="700" b="1" i="0" kern="1200" dirty="0">
                <a:solidFill>
                  <a:schemeClr val="tx1">
                    <a:alpha val="99000"/>
                  </a:schemeClr>
                </a:solidFill>
                <a:latin typeface="Segoe UI" pitchFamily="34" charset="0"/>
                <a:ea typeface="+mn-ea"/>
                <a:cs typeface="+mn-cs"/>
              </a:rPr>
              <a:t>静态联编</a:t>
            </a:r>
            <a:r>
              <a:rPr lang="zh-CN" altLang="en-US" sz="700" b="0" i="0" kern="1200" dirty="0">
                <a:solidFill>
                  <a:schemeClr val="tx1">
                    <a:alpha val="99000"/>
                  </a:schemeClr>
                </a:solidFill>
                <a:latin typeface="Segoe UI" pitchFamily="34" charset="0"/>
                <a:ea typeface="+mn-ea"/>
                <a:cs typeface="+mn-cs"/>
              </a:rPr>
              <a:t>和</a:t>
            </a:r>
            <a:r>
              <a:rPr lang="zh-CN" altLang="en-US" sz="700" b="1" i="0" kern="1200" dirty="0">
                <a:solidFill>
                  <a:schemeClr val="tx1">
                    <a:alpha val="99000"/>
                  </a:schemeClr>
                </a:solidFill>
                <a:latin typeface="Segoe UI" pitchFamily="34" charset="0"/>
                <a:ea typeface="+mn-ea"/>
                <a:cs typeface="+mn-cs"/>
              </a:rPr>
              <a:t>动态联编</a:t>
            </a:r>
            <a:r>
              <a:rPr lang="zh-CN" altLang="en-US" sz="700" b="0" i="0" kern="1200" dirty="0">
                <a:solidFill>
                  <a:schemeClr val="tx1">
                    <a:alpha val="99000"/>
                  </a:schemeClr>
                </a:solidFill>
                <a:latin typeface="Segoe UI" pitchFamily="34" charset="0"/>
                <a:ea typeface="+mn-ea"/>
                <a:cs typeface="+mn-cs"/>
              </a:rPr>
              <a:t>。在编译阶段就将函数实现和函数调用关联起来称之为静态联编，</a:t>
            </a:r>
            <a:r>
              <a:rPr lang="zh-CN" altLang="en-US" sz="700" b="1" i="0" kern="1200" dirty="0">
                <a:solidFill>
                  <a:schemeClr val="tx1">
                    <a:alpha val="99000"/>
                  </a:schemeClr>
                </a:solidFill>
                <a:latin typeface="Segoe UI" pitchFamily="34" charset="0"/>
                <a:ea typeface="+mn-ea"/>
                <a:cs typeface="+mn-cs"/>
              </a:rPr>
              <a:t>静态联编</a:t>
            </a:r>
            <a:r>
              <a:rPr lang="zh-CN" altLang="en-US" sz="700" b="0" i="0" kern="1200" dirty="0">
                <a:solidFill>
                  <a:schemeClr val="tx1">
                    <a:alpha val="99000"/>
                  </a:schemeClr>
                </a:solidFill>
                <a:latin typeface="Segoe UI" pitchFamily="34" charset="0"/>
                <a:ea typeface="+mn-ea"/>
                <a:cs typeface="+mn-cs"/>
              </a:rPr>
              <a:t>在编译阶段就必须了解所有的函数或模块执行所需要检测的信 息，它对函数的选择是基于指向对象的指针（或者引用）的类型。反之在程序执行的时候才进行这种关联称之为动态联编，</a:t>
            </a:r>
            <a:r>
              <a:rPr lang="zh-CN" altLang="en-US" sz="700" b="1" i="0" kern="1200" dirty="0">
                <a:solidFill>
                  <a:schemeClr val="tx1">
                    <a:alpha val="99000"/>
                  </a:schemeClr>
                </a:solidFill>
                <a:latin typeface="Segoe UI" pitchFamily="34" charset="0"/>
                <a:ea typeface="+mn-ea"/>
                <a:cs typeface="+mn-cs"/>
              </a:rPr>
              <a:t>动态联编</a:t>
            </a:r>
            <a:r>
              <a:rPr lang="zh-CN" altLang="en-US" sz="700" b="0" i="0" kern="1200" dirty="0">
                <a:solidFill>
                  <a:schemeClr val="tx1">
                    <a:alpha val="99000"/>
                  </a:schemeClr>
                </a:solidFill>
                <a:latin typeface="Segoe UI" pitchFamily="34" charset="0"/>
                <a:ea typeface="+mn-ea"/>
                <a:cs typeface="+mn-cs"/>
              </a:rPr>
              <a:t>对成员函数的选择不是基于指针 或者引用，而是基于对象类型，不同的对象类型将做出不同的编译结果。</a:t>
            </a:r>
            <a:r>
              <a:rPr lang="en-US" altLang="zh-CN" sz="700" b="0" i="0" kern="1200" dirty="0">
                <a:solidFill>
                  <a:schemeClr val="tx1">
                    <a:alpha val="99000"/>
                  </a:schemeClr>
                </a:solidFill>
                <a:latin typeface="Segoe UI" pitchFamily="34" charset="0"/>
                <a:ea typeface="+mn-ea"/>
                <a:cs typeface="+mn-cs"/>
              </a:rPr>
              <a:t>C</a:t>
            </a:r>
            <a:r>
              <a:rPr lang="zh-CN" altLang="en-US" sz="700" b="0" i="0" kern="1200" dirty="0">
                <a:solidFill>
                  <a:schemeClr val="tx1">
                    <a:alpha val="99000"/>
                  </a:schemeClr>
                </a:solidFill>
                <a:latin typeface="Segoe UI" pitchFamily="34" charset="0"/>
                <a:ea typeface="+mn-ea"/>
                <a:cs typeface="+mn-cs"/>
              </a:rPr>
              <a:t>语言中，所有的联编都是静态联编。</a:t>
            </a:r>
            <a:r>
              <a:rPr lang="en-US" altLang="zh-CN" sz="700" b="0" i="0" kern="1200" dirty="0">
                <a:solidFill>
                  <a:schemeClr val="tx1">
                    <a:alpha val="99000"/>
                  </a:schemeClr>
                </a:solidFill>
                <a:latin typeface="Segoe UI" pitchFamily="34" charset="0"/>
                <a:ea typeface="+mn-ea"/>
                <a:cs typeface="+mn-cs"/>
              </a:rPr>
              <a:t>C++</a:t>
            </a:r>
            <a:r>
              <a:rPr lang="zh-CN" altLang="en-US" sz="700" b="0" i="0" kern="1200" dirty="0">
                <a:solidFill>
                  <a:schemeClr val="tx1">
                    <a:alpha val="99000"/>
                  </a:schemeClr>
                </a:solidFill>
                <a:latin typeface="Segoe UI" pitchFamily="34" charset="0"/>
                <a:ea typeface="+mn-ea"/>
                <a:cs typeface="+mn-cs"/>
              </a:rPr>
              <a:t>中一般情况下联编也是静态联编，但是一旦涉 及到多态性和虚函数就必须使用动态联编。</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a:t>
            </a:fld>
            <a:endParaRPr 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a:t>
            </a:fld>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a:t>
            </a:fld>
            <a:endParaRPr 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11</a:t>
            </a:fld>
            <a:endParaRPr 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12</a:t>
            </a:fld>
            <a:endParaRPr 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13</a:t>
            </a:fld>
            <a:endParaRPr 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14</a:t>
            </a:fld>
            <a:endParaRPr lang="en-US"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1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9.xml"/><Relationship Id="rId4" Type="http://schemas.microsoft.com/office/2007/relationships/hdphoto" Target="../media/hdphoto5.wdp"/></Relationships>
</file>

<file path=ppt/slideLayouts/_rels/slideLayout1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877" indent="-254877">
              <a:lnSpc>
                <a:spcPct val="90000"/>
              </a:lnSpc>
              <a:defRPr sz="2100"/>
            </a:lvl1pPr>
            <a:lvl2pPr marL="504794" indent="-243968">
              <a:lnSpc>
                <a:spcPct val="90000"/>
              </a:lnSpc>
              <a:defRPr sz="1800"/>
            </a:lvl2pPr>
            <a:lvl3pPr marL="715039" indent="-216198">
              <a:lnSpc>
                <a:spcPct val="90000"/>
              </a:lnSpc>
              <a:defRPr sz="1500"/>
            </a:lvl3pPr>
            <a:lvl4pPr marL="920325" indent="-205285">
              <a:lnSpc>
                <a:spcPct val="90000"/>
              </a:lnSpc>
              <a:defRPr sz="1400"/>
            </a:lvl4pPr>
            <a:lvl5pPr marL="1136522" indent="-210246">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2" y="1085858"/>
            <a:ext cx="4115872" cy="1323439"/>
          </a:xfrm>
        </p:spPr>
        <p:txBody>
          <a:bodyPr/>
          <a:lstStyle>
            <a:lvl1pPr marL="260826" indent="-260826">
              <a:lnSpc>
                <a:spcPct val="90000"/>
              </a:lnSpc>
              <a:defRPr sz="2100"/>
            </a:lvl1pPr>
            <a:lvl2pPr marL="504794" indent="-254877">
              <a:lnSpc>
                <a:spcPct val="90000"/>
              </a:lnSpc>
              <a:defRPr sz="1800"/>
            </a:lvl2pPr>
            <a:lvl3pPr marL="720992" indent="-227112">
              <a:lnSpc>
                <a:spcPct val="90000"/>
              </a:lnSpc>
              <a:defRPr sz="1500"/>
            </a:lvl3pPr>
            <a:lvl4pPr marL="920325" indent="-199332">
              <a:lnSpc>
                <a:spcPct val="90000"/>
              </a:lnSpc>
              <a:defRPr sz="1400"/>
            </a:lvl4pPr>
            <a:lvl5pPr marL="1136522" indent="-205285">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39"/>
            <a:ext cx="2004218" cy="827933"/>
          </a:xfrm>
          <a:prstGeom prst="rect">
            <a:avLst/>
          </a:prstGeom>
        </p:spPr>
      </p:pic>
      <p:sp>
        <p:nvSpPr>
          <p:cNvPr id="17" name="TextBox 16"/>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spTree>
    <p:extLst>
      <p:ext uri="{BB962C8B-B14F-4D97-AF65-F5344CB8AC3E}">
        <p14:creationId xmlns:p14="http://schemas.microsoft.com/office/powerpoint/2010/main" val="1559185496"/>
      </p:ext>
    </p:extLst>
  </p:cSld>
  <p:clrMapOvr>
    <a:masterClrMapping/>
  </p:clrMapOvr>
  <p:transition>
    <p:fade/>
  </p:transition>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67" indent="-25716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72"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77"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20"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65"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1" tIns="57143" rIns="114291" bIns="57143"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2920808458"/>
      </p:ext>
    </p:extLst>
  </p:cSld>
  <p:clrMapOvr>
    <a:masterClrMapping/>
  </p:clrMapOvr>
  <p:transition>
    <p:fade/>
  </p:transition>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301086"/>
      </p:ext>
    </p:extLst>
  </p:cSld>
  <p:clrMapOvr>
    <a:masterClrMapping/>
  </p:clrMapOvr>
  <p:transition>
    <p:fade/>
  </p:transition>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5" y="84917"/>
            <a:ext cx="1108605" cy="555265"/>
          </a:xfrm>
          <a:prstGeom prst="rect">
            <a:avLst/>
          </a:prstGeom>
        </p:spPr>
      </p:pic>
      <p:sp>
        <p:nvSpPr>
          <p:cNvPr id="13" name="Rectangle 12"/>
          <p:cNvSpPr/>
          <p:nvPr userDrawn="1"/>
        </p:nvSpPr>
        <p:spPr bwMode="auto">
          <a:xfrm>
            <a:off x="0" y="5"/>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12012798"/>
      </p:ext>
    </p:extLst>
  </p:cSld>
  <p:clrMapOvr>
    <a:masterClrMapping/>
  </p:clrMapOvr>
  <p:transition>
    <p:fade/>
  </p:transition>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5"/>
            <a:ext cx="4115872" cy="1323439"/>
          </a:xfrm>
        </p:spPr>
        <p:txBody>
          <a:bodyPr/>
          <a:lstStyle>
            <a:lvl1pPr marL="254963" indent="-254963">
              <a:lnSpc>
                <a:spcPct val="90000"/>
              </a:lnSpc>
              <a:defRPr sz="2100"/>
            </a:lvl1pPr>
            <a:lvl2pPr marL="504966" indent="-244051">
              <a:lnSpc>
                <a:spcPct val="90000"/>
              </a:lnSpc>
              <a:defRPr sz="1800"/>
            </a:lvl2pPr>
            <a:lvl3pPr marL="715284" indent="-216272">
              <a:lnSpc>
                <a:spcPct val="90000"/>
              </a:lnSpc>
              <a:defRPr sz="1500"/>
            </a:lvl3pPr>
            <a:lvl4pPr marL="920642" indent="-205357">
              <a:lnSpc>
                <a:spcPct val="90000"/>
              </a:lnSpc>
              <a:defRPr sz="1400"/>
            </a:lvl4pPr>
            <a:lvl5pPr marL="1136915" indent="-21031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5"/>
            <a:ext cx="4115872" cy="1323439"/>
          </a:xfrm>
        </p:spPr>
        <p:txBody>
          <a:bodyPr/>
          <a:lstStyle>
            <a:lvl1pPr marL="260915" indent="-260915">
              <a:lnSpc>
                <a:spcPct val="90000"/>
              </a:lnSpc>
              <a:defRPr sz="2100"/>
            </a:lvl1pPr>
            <a:lvl2pPr marL="504966" indent="-254963">
              <a:lnSpc>
                <a:spcPct val="90000"/>
              </a:lnSpc>
              <a:defRPr sz="1800"/>
            </a:lvl2pPr>
            <a:lvl3pPr marL="721238" indent="-227187">
              <a:lnSpc>
                <a:spcPct val="90000"/>
              </a:lnSpc>
              <a:defRPr sz="1500"/>
            </a:lvl3pPr>
            <a:lvl4pPr marL="920642" indent="-199404">
              <a:lnSpc>
                <a:spcPct val="90000"/>
              </a:lnSpc>
              <a:defRPr sz="1400"/>
            </a:lvl4pPr>
            <a:lvl5pPr marL="1136915" indent="-205357">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736186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422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2"/>
            <a:ext cx="5154369" cy="347441"/>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762643260"/>
      </p:ext>
    </p:extLst>
  </p:cSld>
  <p:clrMapOvr>
    <a:masterClrMapping/>
  </p:clrMapOvr>
  <p:transition>
    <p:fade/>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4"/>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493222953"/>
      </p:ext>
    </p:extLst>
  </p:cSld>
  <p:clrMapOvr>
    <a:masterClrMapping/>
  </p:clrMapOvr>
  <p:transition>
    <p:fade/>
  </p:transition>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3"/>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4005722962"/>
      </p:ext>
    </p:extLst>
  </p:cSld>
  <p:clrMapOvr>
    <a:masterClrMapping/>
  </p:clrMapOvr>
  <p:transition>
    <p:fade/>
  </p:transition>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780572739"/>
      </p:ext>
    </p:extLst>
  </p:cSld>
  <p:clrMapOvr>
    <a:masterClrMapping/>
  </p:clrMapOvr>
  <p:transition>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38" indent="-211238">
              <a:defRPr sz="1700"/>
            </a:lvl1pPr>
            <a:lvl2pPr marL="421484" indent="-199332">
              <a:defRPr sz="1500"/>
            </a:lvl2pPr>
            <a:lvl3pPr marL="609917" indent="-182479">
              <a:defRPr sz="1400"/>
            </a:lvl3pPr>
            <a:lvl4pPr marL="787436" indent="-171572">
              <a:defRPr sz="1300"/>
            </a:lvl4pPr>
            <a:lvl5pPr marL="959008" indent="-154715">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2"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2" y="1600201"/>
            <a:ext cx="4115872" cy="1183964"/>
          </a:xfrm>
        </p:spPr>
        <p:txBody>
          <a:bodyPr/>
          <a:lstStyle>
            <a:lvl1pPr marL="222150" indent="-222150">
              <a:defRPr sz="1700"/>
            </a:lvl1pPr>
            <a:lvl2pPr marL="427436" indent="-205285">
              <a:defRPr sz="1500"/>
            </a:lvl2pPr>
            <a:lvl3pPr marL="615868" indent="-183472">
              <a:defRPr sz="1400"/>
            </a:lvl3pPr>
            <a:lvl4pPr marL="787436" indent="-177521">
              <a:defRPr sz="1300"/>
            </a:lvl4pPr>
            <a:lvl5pPr marL="959008" indent="-16561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3"/>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92426397"/>
      </p:ext>
    </p:extLst>
  </p:cSld>
  <p:clrMapOvr>
    <a:masterClrMapping/>
  </p:clrMapOvr>
  <p:transition>
    <p:fade/>
  </p:transition>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86046710"/>
      </p:ext>
    </p:extLst>
  </p:cSld>
  <p:clrMapOvr>
    <a:masterClrMapping/>
  </p:clrMapOvr>
  <p:transition>
    <p:fade/>
  </p:transition>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3"/>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3653290359"/>
      </p:ext>
    </p:extLst>
  </p:cSld>
  <p:clrMapOvr>
    <a:masterClrMapping/>
  </p:clrMapOvr>
  <p:transition>
    <p:fade/>
  </p:transition>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1"/>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799136034"/>
      </p:ext>
    </p:extLst>
  </p:cSld>
  <p:clrMapOvr>
    <a:masterClrMapping/>
  </p:clrMapOvr>
  <p:transition>
    <p:fade/>
  </p:transition>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1"/>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584469"/>
      </p:ext>
    </p:extLst>
  </p:cSld>
  <p:clrMapOvr>
    <a:masterClrMapping/>
  </p:clrMapOvr>
  <p:transition>
    <p:fade/>
  </p:transition>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1"/>
            <a:ext cx="4115872" cy="1323439"/>
          </a:xfrm>
        </p:spPr>
        <p:txBody>
          <a:bodyPr/>
          <a:lstStyle>
            <a:lvl1pPr marL="255005" indent="-255005">
              <a:lnSpc>
                <a:spcPct val="90000"/>
              </a:lnSpc>
              <a:defRPr sz="2100"/>
            </a:lvl1pPr>
            <a:lvl2pPr marL="505050" indent="-244091">
              <a:lnSpc>
                <a:spcPct val="90000"/>
              </a:lnSpc>
              <a:defRPr sz="1800"/>
            </a:lvl2pPr>
            <a:lvl3pPr marL="715404" indent="-216308">
              <a:lnSpc>
                <a:spcPct val="90000"/>
              </a:lnSpc>
              <a:defRPr sz="1500"/>
            </a:lvl3pPr>
            <a:lvl4pPr marL="920797" indent="-205393">
              <a:lnSpc>
                <a:spcPct val="90000"/>
              </a:lnSpc>
              <a:defRPr sz="1400"/>
            </a:lvl4pPr>
            <a:lvl5pPr marL="1137106" indent="-210354">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1"/>
            <a:ext cx="4115872" cy="1323439"/>
          </a:xfrm>
        </p:spPr>
        <p:txBody>
          <a:bodyPr/>
          <a:lstStyle>
            <a:lvl1pPr marL="260959" indent="-260959">
              <a:lnSpc>
                <a:spcPct val="90000"/>
              </a:lnSpc>
              <a:defRPr sz="2100"/>
            </a:lvl1pPr>
            <a:lvl2pPr marL="505050" indent="-255005">
              <a:lnSpc>
                <a:spcPct val="90000"/>
              </a:lnSpc>
              <a:defRPr sz="1800"/>
            </a:lvl2pPr>
            <a:lvl3pPr marL="721358" indent="-227223">
              <a:lnSpc>
                <a:spcPct val="90000"/>
              </a:lnSpc>
              <a:defRPr sz="1500"/>
            </a:lvl3pPr>
            <a:lvl4pPr marL="920797" indent="-199440">
              <a:lnSpc>
                <a:spcPct val="90000"/>
              </a:lnSpc>
              <a:defRPr sz="1400"/>
            </a:lvl4pPr>
            <a:lvl5pPr marL="1137106" indent="-205393">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8861228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1"/>
            <a:ext cx="4114800" cy="1166473"/>
          </a:xfrm>
        </p:spPr>
        <p:txBody>
          <a:bodyPr/>
          <a:lstStyle>
            <a:lvl1pPr marL="211347" indent="-211347">
              <a:defRPr sz="1700"/>
            </a:lvl1pPr>
            <a:lvl2pPr marL="421702" indent="-199440">
              <a:defRPr sz="1500"/>
            </a:lvl2pPr>
            <a:lvl3pPr marL="610227" indent="-182572">
              <a:defRPr sz="1400"/>
            </a:lvl3pPr>
            <a:lvl4pPr marL="787838" indent="-171658">
              <a:defRPr sz="1300"/>
            </a:lvl4pPr>
            <a:lvl5pPr marL="959495" indent="-15479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61" indent="-222261">
              <a:defRPr sz="1700"/>
            </a:lvl1pPr>
            <a:lvl2pPr marL="427655" indent="-205393">
              <a:defRPr sz="1500"/>
            </a:lvl2pPr>
            <a:lvl3pPr marL="616180" indent="-183564">
              <a:defRPr sz="1400"/>
            </a:lvl3pPr>
            <a:lvl4pPr marL="787838" indent="-177611">
              <a:defRPr sz="1300"/>
            </a:lvl4pPr>
            <a:lvl5pPr marL="959495" indent="-165704">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914788177"/>
      </p:ext>
    </p:extLst>
  </p:cSld>
  <p:clrMapOvr>
    <a:masterClrMapping/>
  </p:clrMapOvr>
  <p:transition>
    <p:fade/>
  </p:transition>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3768497889"/>
      </p:ext>
    </p:extLst>
  </p:cSld>
  <p:clrMapOvr>
    <a:masterClrMapping/>
  </p:clrMapOvr>
  <p:transition>
    <p:fade/>
  </p:transition>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444020"/>
      </p:ext>
    </p:extLst>
  </p:cSld>
  <p:clrMapOvr>
    <a:masterClrMapping/>
  </p:clrMapOvr>
  <p:transition>
    <p:fade/>
  </p:transition>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31365"/>
      </p:ext>
    </p:extLst>
  </p:cSld>
  <p:clrMapOvr>
    <a:masterClrMapping/>
  </p:clrMapOvr>
  <p:transition>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cSld>
  <p:clrMapOvr>
    <a:masterClrMapping/>
  </p:clrMapOvr>
  <p:transition>
    <p:fade/>
  </p:transition>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05308"/>
      </p:ext>
    </p:extLst>
  </p:cSld>
  <p:clrMapOvr>
    <a:masterClrMapping/>
  </p:clrMapOvr>
  <p:transition>
    <p:fade/>
  </p:transition>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3860365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71846428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8" y="3459257"/>
            <a:ext cx="4091815" cy="858697"/>
          </a:xfrm>
        </p:spPr>
        <p:txBody>
          <a:bodyPr/>
          <a:lstStyle>
            <a:lvl1pPr marL="0" indent="0">
              <a:buFont typeface="Arial" pitchFamily="34" charset="0"/>
              <a:buNone/>
              <a:defRPr sz="1800">
                <a:solidFill>
                  <a:schemeClr val="bg1">
                    <a:alpha val="98000"/>
                  </a:schemeClr>
                </a:solidFill>
                <a:latin typeface="+mj-lt"/>
              </a:defRPr>
            </a:lvl1pPr>
            <a:lvl2pPr marL="345312" indent="0">
              <a:buFont typeface="Arial" pitchFamily="34" charset="0"/>
              <a:buNone/>
              <a:defRPr/>
            </a:lvl2pPr>
            <a:lvl3pPr marL="641807" indent="0">
              <a:buFont typeface="Arial" pitchFamily="34" charset="0"/>
              <a:buNone/>
              <a:defRPr/>
            </a:lvl3pPr>
            <a:lvl4pPr marL="944253" indent="0">
              <a:buFont typeface="Arial" pitchFamily="34" charset="0"/>
              <a:buNone/>
              <a:defRPr/>
            </a:lvl4pPr>
            <a:lvl5pPr marL="1203832"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4632410"/>
      </p:ext>
    </p:extLst>
  </p:cSld>
  <p:clrMapOvr>
    <a:masterClrMapping/>
  </p:clrMapOvr>
  <p:transition>
    <p:fade/>
  </p:transition>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53" indent="-30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32" indent="-2595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68" indent="-2524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716058453"/>
      </p:ext>
    </p:extLst>
  </p:cSld>
  <p:clrMapOvr>
    <a:masterClrMapping/>
  </p:clrMapOvr>
  <p:transition>
    <p:fade/>
  </p:transition>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78" indent="-25719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98" indent="-257198">
              <a:spcBef>
                <a:spcPts val="0"/>
              </a:spcBef>
              <a:spcAft>
                <a:spcPts val="300"/>
              </a:spcAft>
              <a:buFont typeface="Arial" pitchFamily="34" charset="0"/>
              <a:buChar char="•"/>
              <a:defRPr/>
            </a:lvl5pPr>
            <a:lvl6pPr marL="775168" indent="-257198">
              <a:buFont typeface="Arial" pitchFamily="34" charset="0"/>
              <a:buChar char="•"/>
              <a:defRPr sz="1800">
                <a:gradFill>
                  <a:gsLst>
                    <a:gs pos="0">
                      <a:srgbClr val="595959"/>
                    </a:gs>
                    <a:gs pos="86000">
                      <a:srgbClr val="595959"/>
                    </a:gs>
                  </a:gsLst>
                  <a:lin ang="5400000" scaled="0"/>
                </a:gradFill>
              </a:defRPr>
            </a:lvl6pPr>
            <a:lvl7pPr marL="941871" indent="-169084">
              <a:defRPr>
                <a:gradFill>
                  <a:gsLst>
                    <a:gs pos="0">
                      <a:srgbClr val="595959"/>
                    </a:gs>
                    <a:gs pos="86000">
                      <a:srgbClr val="595959"/>
                    </a:gs>
                  </a:gsLst>
                  <a:lin ang="5400000" scaled="0"/>
                </a:gradFill>
              </a:defRPr>
            </a:lvl7pPr>
            <a:lvl8pPr marL="1115718" indent="-173847">
              <a:defRPr>
                <a:gradFill>
                  <a:gsLst>
                    <a:gs pos="0">
                      <a:srgbClr val="595959"/>
                    </a:gs>
                    <a:gs pos="86000">
                      <a:srgbClr val="595959"/>
                    </a:gs>
                  </a:gsLst>
                  <a:lin ang="5400000" scaled="0"/>
                </a:gradFill>
              </a:defRPr>
            </a:lvl8pPr>
          </a:lstStyle>
          <a:p>
            <a:pPr marL="259580" lvl="0" indent="-259580" algn="l" defTabSz="685835" rtl="0" eaLnBrk="1" latinLnBrk="0" hangingPunct="1">
              <a:lnSpc>
                <a:spcPct val="90000"/>
              </a:lnSpc>
              <a:spcBef>
                <a:spcPct val="20000"/>
              </a:spcBef>
              <a:buSzPct val="90000"/>
              <a:buFont typeface="Arial" pitchFamily="34" charset="0"/>
              <a:buChar char="•"/>
            </a:pPr>
            <a:r>
              <a:rPr lang="en-US"/>
              <a:t>Click to edit Master text styles</a:t>
            </a:r>
          </a:p>
          <a:p>
            <a:pPr marL="259580" lvl="1" indent="-259580" algn="l" defTabSz="685835" rtl="0" eaLnBrk="1" latinLnBrk="0" hangingPunct="1">
              <a:lnSpc>
                <a:spcPct val="90000"/>
              </a:lnSpc>
              <a:spcBef>
                <a:spcPct val="20000"/>
              </a:spcBef>
              <a:buSzPct val="90000"/>
              <a:buFont typeface="Arial" pitchFamily="34" charset="0"/>
              <a:buChar char="•"/>
            </a:pPr>
            <a:r>
              <a:rPr lang="en-US"/>
              <a:t>Second level</a:t>
            </a:r>
          </a:p>
          <a:p>
            <a:pPr marL="259580" lvl="2" indent="-259580" algn="l" defTabSz="685835" rtl="0" eaLnBrk="1" latinLnBrk="0" hangingPunct="1">
              <a:lnSpc>
                <a:spcPct val="90000"/>
              </a:lnSpc>
              <a:spcBef>
                <a:spcPct val="20000"/>
              </a:spcBef>
              <a:buSzPct val="90000"/>
              <a:buFont typeface="Arial" pitchFamily="34" charset="0"/>
              <a:buChar char="•"/>
            </a:pPr>
            <a:r>
              <a:rPr lang="en-US"/>
              <a:t>Third level</a:t>
            </a:r>
          </a:p>
          <a:p>
            <a:pPr marL="259580" lvl="3" indent="-259580" algn="l" defTabSz="685835" rtl="0" eaLnBrk="1" latinLnBrk="0" hangingPunct="1">
              <a:lnSpc>
                <a:spcPct val="90000"/>
              </a:lnSpc>
              <a:spcBef>
                <a:spcPct val="20000"/>
              </a:spcBef>
              <a:buSzPct val="90000"/>
              <a:buFont typeface="Arial" pitchFamily="34" charset="0"/>
              <a:buChar char="•"/>
            </a:pPr>
            <a:r>
              <a:rPr lang="en-US"/>
              <a:t>Fourth level</a:t>
            </a:r>
          </a:p>
          <a:p>
            <a:pPr marL="259580" lvl="4" indent="-259580" algn="l" defTabSz="685835"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111400187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08" indent="-256008">
              <a:lnSpc>
                <a:spcPct val="90000"/>
              </a:lnSpc>
              <a:buSzPct val="80000"/>
              <a:buFont typeface="Arial" pitchFamily="34" charset="0"/>
              <a:buChar char="•"/>
              <a:defRPr sz="2400"/>
            </a:lvl1pPr>
            <a:lvl2pPr marL="470340" indent="-214332">
              <a:lnSpc>
                <a:spcPct val="90000"/>
              </a:lnSpc>
              <a:buSzPct val="80000"/>
              <a:buFont typeface="Arial" pitchFamily="34" charset="0"/>
              <a:buChar char="•"/>
              <a:defRPr sz="2100"/>
            </a:lvl2pPr>
            <a:lvl3pPr marL="685862" indent="-215523">
              <a:lnSpc>
                <a:spcPct val="90000"/>
              </a:lnSpc>
              <a:buSzPct val="80000"/>
              <a:buFont typeface="Arial" pitchFamily="34" charset="0"/>
              <a:buChar char="•"/>
              <a:defRPr sz="1800"/>
            </a:lvl3pPr>
            <a:lvl4pPr marL="1284803" indent="-169084">
              <a:lnSpc>
                <a:spcPct val="90000"/>
              </a:lnSpc>
              <a:buSzPct val="80000"/>
              <a:buFont typeface="Arial" pitchFamily="34" charset="0"/>
              <a:buChar char="•"/>
              <a:defRPr sz="1500"/>
            </a:lvl4pPr>
            <a:lvl5pPr marL="1458649" indent="-173847">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31" indent="-34293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40" indent="-34293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38" indent="-25719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17" indent="-25719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01" indent="-25719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08" lvl="0" indent="-256008" algn="l" defTabSz="685835" rtl="0" eaLnBrk="1" latinLnBrk="0" hangingPunct="1">
              <a:lnSpc>
                <a:spcPct val="90000"/>
              </a:lnSpc>
              <a:spcBef>
                <a:spcPct val="20000"/>
              </a:spcBef>
              <a:buSzPct val="80000"/>
              <a:buFont typeface="Arial" pitchFamily="34" charset="0"/>
              <a:buChar char="•"/>
            </a:pPr>
            <a:r>
              <a:rPr lang="en-US"/>
              <a:t>Click to edit Master text styles</a:t>
            </a:r>
          </a:p>
          <a:p>
            <a:pPr marL="256008" lvl="1" indent="-256008" algn="l" defTabSz="685835" rtl="0" eaLnBrk="1" latinLnBrk="0" hangingPunct="1">
              <a:lnSpc>
                <a:spcPct val="90000"/>
              </a:lnSpc>
              <a:spcBef>
                <a:spcPct val="20000"/>
              </a:spcBef>
              <a:buSzPct val="80000"/>
              <a:buFont typeface="Arial" pitchFamily="34" charset="0"/>
              <a:buChar char="•"/>
            </a:pPr>
            <a:r>
              <a:rPr lang="en-US"/>
              <a:t>Second level</a:t>
            </a:r>
          </a:p>
          <a:p>
            <a:pPr marL="256008" lvl="2" indent="-256008" algn="l" defTabSz="685835" rtl="0" eaLnBrk="1" latinLnBrk="0" hangingPunct="1">
              <a:lnSpc>
                <a:spcPct val="90000"/>
              </a:lnSpc>
              <a:spcBef>
                <a:spcPct val="20000"/>
              </a:spcBef>
              <a:buSzPct val="80000"/>
              <a:buFont typeface="Arial" pitchFamily="34" charset="0"/>
              <a:buChar char="•"/>
            </a:pPr>
            <a:r>
              <a:rPr lang="en-US"/>
              <a:t>Third level</a:t>
            </a:r>
          </a:p>
          <a:p>
            <a:pPr marL="256008" lvl="3" indent="-256008" algn="l" defTabSz="685835" rtl="0" eaLnBrk="1" latinLnBrk="0" hangingPunct="1">
              <a:lnSpc>
                <a:spcPct val="90000"/>
              </a:lnSpc>
              <a:spcBef>
                <a:spcPct val="20000"/>
              </a:spcBef>
              <a:buSzPct val="80000"/>
              <a:buFont typeface="Arial" pitchFamily="34" charset="0"/>
              <a:buChar char="•"/>
            </a:pPr>
            <a:r>
              <a:rPr lang="en-US"/>
              <a:t>Fourth level</a:t>
            </a:r>
          </a:p>
          <a:p>
            <a:pPr marL="256008" lvl="4" indent="-256008" algn="l" defTabSz="685835"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411104811"/>
      </p:ext>
    </p:extLst>
  </p:cSld>
  <p:clrMapOvr>
    <a:masterClrMapping/>
  </p:clrMapOvr>
  <p:transition>
    <p:fade/>
  </p:transition>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446" indent="-302446">
              <a:buSzPct val="80000"/>
              <a:buFont typeface="Arial" pitchFamily="34" charset="0"/>
              <a:buChar char="•"/>
              <a:defRPr sz="2100"/>
            </a:lvl1pPr>
            <a:lvl2pPr marL="558455" indent="-241719">
              <a:buSzPct val="80000"/>
              <a:buFont typeface="Arial" pitchFamily="34" charset="0"/>
              <a:buChar char="•"/>
              <a:defRPr sz="2100"/>
            </a:lvl2pPr>
            <a:lvl3pPr marL="770405" indent="-211951" defTabSz="772787">
              <a:buSzPct val="80000"/>
              <a:buFont typeface="Arial" pitchFamily="34" charset="0"/>
              <a:buChar char="•"/>
              <a:defRPr sz="1800"/>
            </a:lvl3pPr>
            <a:lvl4pPr marL="988310" indent="-215523">
              <a:buSzPct val="80000"/>
              <a:buFont typeface="Arial" pitchFamily="34" charset="0"/>
              <a:buChar char="•"/>
              <a:defRPr sz="1500"/>
            </a:lvl4pPr>
            <a:lvl5pPr marL="1156203" indent="-167894">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261" indent="-2222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31" indent="-34293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34" indent="-25719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85" indent="-25719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53" indent="-25719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85" indent="-257198">
              <a:defRPr sz="1200"/>
            </a:lvl6pPr>
            <a:lvl7pPr marL="1202642" indent="-214332">
              <a:defRPr sz="1200"/>
            </a:lvl7pPr>
            <a:lvl8pPr>
              <a:defRPr sz="1200"/>
            </a:lvl8pPr>
            <a:lvl9pPr>
              <a:defRPr sz="1200"/>
            </a:lvl9pPr>
          </a:lstStyle>
          <a:p>
            <a:pPr marL="302446" lvl="0" indent="-302446" algn="l" defTabSz="685835" rtl="0" eaLnBrk="1" latinLnBrk="0" hangingPunct="1">
              <a:lnSpc>
                <a:spcPct val="90000"/>
              </a:lnSpc>
              <a:spcBef>
                <a:spcPct val="20000"/>
              </a:spcBef>
              <a:buSzPct val="80000"/>
            </a:pPr>
            <a:r>
              <a:rPr lang="en-US"/>
              <a:t>Click to edit Master text styles</a:t>
            </a:r>
          </a:p>
          <a:p>
            <a:pPr marL="302446" lvl="1" indent="-302446" algn="l" defTabSz="685835" rtl="0" eaLnBrk="1" latinLnBrk="0" hangingPunct="1">
              <a:lnSpc>
                <a:spcPct val="90000"/>
              </a:lnSpc>
              <a:spcBef>
                <a:spcPct val="20000"/>
              </a:spcBef>
              <a:buSzPct val="80000"/>
            </a:pPr>
            <a:r>
              <a:rPr lang="en-US"/>
              <a:t>Second level</a:t>
            </a:r>
          </a:p>
          <a:p>
            <a:pPr marL="302446" lvl="2" indent="-302446" algn="l" defTabSz="685835" rtl="0" eaLnBrk="1" latinLnBrk="0" hangingPunct="1">
              <a:lnSpc>
                <a:spcPct val="90000"/>
              </a:lnSpc>
              <a:spcBef>
                <a:spcPct val="20000"/>
              </a:spcBef>
              <a:buSzPct val="80000"/>
            </a:pPr>
            <a:r>
              <a:rPr lang="en-US"/>
              <a:t>Third level</a:t>
            </a:r>
          </a:p>
          <a:p>
            <a:pPr marL="302446" lvl="3" indent="-302446" algn="l" defTabSz="685835" rtl="0" eaLnBrk="1" latinLnBrk="0" hangingPunct="1">
              <a:lnSpc>
                <a:spcPct val="90000"/>
              </a:lnSpc>
              <a:spcBef>
                <a:spcPct val="20000"/>
              </a:spcBef>
              <a:buSzPct val="80000"/>
            </a:pPr>
            <a:r>
              <a:rPr lang="en-US"/>
              <a:t>Fourth level</a:t>
            </a:r>
          </a:p>
          <a:p>
            <a:pPr marL="302446" lvl="4" indent="-302446" algn="l" defTabSz="685835"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44487166"/>
      </p:ext>
    </p:extLst>
  </p:cSld>
  <p:clrMapOvr>
    <a:masterClrMapping/>
  </p:clrMapOvr>
  <p:transition>
    <p:fade/>
  </p:transition>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3227361627"/>
      </p:ext>
    </p:extLst>
  </p:cSld>
  <p:clrMapOvr>
    <a:masterClrMapping/>
  </p:clrMapOvr>
  <p:transition>
    <p:fade/>
  </p:transition>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19606077"/>
      </p:ext>
    </p:extLst>
  </p:cSld>
  <p:clrMapOvr>
    <a:masterClrMapping/>
  </p:clrMapOvr>
  <p:transition>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ctr" anchorCtr="0" compatLnSpc="1">
            <a:prstTxWarp prst="textNoShape">
              <a:avLst/>
            </a:prstTxWarp>
          </a:bodyPr>
          <a:lstStyle/>
          <a:p>
            <a:pPr algn="ctr" defTabSz="68540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7"/>
            <a:ext cx="5210341" cy="931409"/>
          </a:xfrm>
        </p:spPr>
        <p:txBody>
          <a:bodyPr lIns="137172" tIns="137172" anchor="ctr" anchorCtr="0"/>
          <a:lstStyle>
            <a:lvl1pPr marL="431046" indent="-42866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35" rtl="0" eaLnBrk="1" latinLnBrk="0" hangingPunct="1">
              <a:lnSpc>
                <a:spcPct val="90000"/>
              </a:lnSpc>
              <a:spcBef>
                <a:spcPts val="0"/>
              </a:spcBef>
              <a:spcAft>
                <a:spcPts val="675"/>
              </a:spcAft>
              <a:buSzPct val="80000"/>
            </a:pPr>
            <a:r>
              <a:rPr lang="en-US"/>
              <a:t>Click to edit Master text styles</a:t>
            </a:r>
          </a:p>
          <a:p>
            <a:pPr marL="2382" lvl="1" indent="0" algn="l" defTabSz="685835"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727182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175670950"/>
      </p:ext>
    </p:extLst>
  </p:cSld>
  <p:clrMapOvr>
    <a:masterClrMapping/>
  </p:clrMapOvr>
  <p:transition>
    <p:fade/>
  </p:transition>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1233478746"/>
      </p:ext>
    </p:extLst>
  </p:cSld>
  <p:clrMapOvr>
    <a:masterClrMapping/>
  </p:clrMapOvr>
  <p:transition>
    <p:fade/>
  </p:transition>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3335479815"/>
      </p:ext>
    </p:extLst>
  </p:cSld>
  <p:clrMapOvr>
    <a:masterClrMapping/>
  </p:clrMapOvr>
  <p:transition>
    <p:fade/>
  </p:transition>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8"/>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660474872"/>
      </p:ext>
    </p:extLst>
  </p:cSld>
  <p:clrMapOvr>
    <a:masterClrMapping/>
  </p:clrMapOvr>
  <p:transition>
    <p:fade/>
  </p:transition>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90"/>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638239927"/>
      </p:ext>
    </p:extLst>
  </p:cSld>
  <p:clrMapOvr>
    <a:masterClrMapping/>
  </p:clrMapOvr>
  <p:transition>
    <p:fade/>
  </p:transition>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774013500"/>
      </p:ext>
    </p:extLst>
  </p:cSld>
  <p:clrMapOvr>
    <a:masterClrMapping/>
  </p:clrMapOvr>
  <p:transition>
    <p:fade/>
  </p:transition>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2808329881"/>
      </p:ext>
    </p:extLst>
  </p:cSld>
  <p:clrMapOvr>
    <a:masterClrMapping/>
  </p:clrMapOvr>
  <p:transition>
    <p:fade/>
  </p:transition>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5"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2261404955"/>
      </p:ext>
    </p:extLst>
  </p:cSld>
  <p:clrMapOvr>
    <a:masterClrMapping/>
  </p:clrMapOvr>
  <p:transition>
    <p:fade/>
  </p:transition>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8" name="Group 17"/>
          <p:cNvGrpSpPr/>
          <p:nvPr userDrawn="1"/>
        </p:nvGrpSpPr>
        <p:grpSpPr>
          <a:xfrm>
            <a:off x="6796406"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3669199484"/>
      </p:ext>
    </p:extLst>
  </p:cSld>
  <p:clrMapOvr>
    <a:masterClrMapping/>
  </p:clrMapOvr>
  <p:transition>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7"/>
            <a:ext cx="1880410" cy="218515"/>
          </a:xfrm>
          <a:prstGeom prst="rect">
            <a:avLst/>
          </a:prstGeom>
        </p:spPr>
      </p:pic>
    </p:spTree>
    <p:extLst>
      <p:ext uri="{BB962C8B-B14F-4D97-AF65-F5344CB8AC3E}">
        <p14:creationId xmlns:p14="http://schemas.microsoft.com/office/powerpoint/2010/main" val="1406277901"/>
      </p:ext>
    </p:extLst>
  </p:cSld>
  <p:clrMapOvr>
    <a:masterClrMapping/>
  </p:clrMapOvr>
  <p:transition>
    <p:fade/>
  </p:transition>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5" tIns="34288" rIns="68575" bIns="34288" numCol="1" anchor="t" anchorCtr="0" compatLnSpc="1">
            <a:prstTxWarp prst="textNoShape">
              <a:avLst/>
            </a:prstTxWarp>
            <a:spAutoFit/>
          </a:bodyPr>
          <a:lstStyle/>
          <a:p>
            <a:pPr algn="ctr" defTabSz="685637"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37"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652475638"/>
      </p:ext>
    </p:extLst>
  </p:cSld>
  <p:clrMapOvr>
    <a:masterClrMapping/>
  </p:clrMapOvr>
  <p:transition>
    <p:fade/>
  </p:transition>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4"/>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9"/>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2172876264"/>
      </p:ext>
    </p:extLst>
  </p:cSld>
  <p:clrMapOvr>
    <a:masterClrMapping/>
  </p:clrMapOvr>
  <p:transition>
    <p:fade/>
  </p:transition>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36653650"/>
      </p:ext>
    </p:extLst>
  </p:cSld>
  <p:clrMapOvr>
    <a:masterClrMapping/>
  </p:clrMapOvr>
  <p:transition>
    <p:fade/>
  </p:transition>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319135381"/>
      </p:ext>
    </p:extLst>
  </p:cSld>
  <p:clrMapOvr>
    <a:masterClrMapping/>
  </p:clrMapOvr>
  <p:transition>
    <p:fade/>
  </p:transition>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a:t>Title Here</a:t>
            </a:r>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a:t>Name</a:t>
            </a:r>
          </a:p>
          <a:p>
            <a:pPr lvl="0"/>
            <a:r>
              <a:rPr lang="en-US" dirty="0"/>
              <a:t>Title</a:t>
            </a:r>
          </a:p>
          <a:p>
            <a:pPr lvl="0"/>
            <a:r>
              <a:rPr lang="en-US" dirty="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1171276695"/>
      </p:ext>
    </p:extLst>
  </p:cSld>
  <p:clrMapOvr>
    <a:masterClrMapping/>
  </p:clrMapOvr>
  <p:transition>
    <p:fade/>
  </p:transition>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243429670"/>
      </p:ext>
    </p:extLst>
  </p:cSld>
  <p:clrMapOvr>
    <a:masterClrMapping/>
  </p:clrMapOvr>
  <p:transition>
    <p:fade/>
  </p:transition>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a:t>Fifth level</a:t>
            </a:r>
            <a:endParaRPr lang="en-US" dirty="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2898810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114007076"/>
      </p:ext>
    </p:extLst>
  </p:cSld>
  <p:clrMapOvr>
    <a:masterClrMapping/>
  </p:clrMapOvr>
  <p:transition>
    <p:fade/>
  </p:transition>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a:t>Click to edit Master text styles</a:t>
            </a:r>
          </a:p>
          <a:p>
            <a:pPr marL="302459" lvl="1" indent="-302459" algn="l" defTabSz="685864" rtl="0" eaLnBrk="1" latinLnBrk="0" hangingPunct="1">
              <a:lnSpc>
                <a:spcPct val="90000"/>
              </a:lnSpc>
              <a:spcBef>
                <a:spcPct val="20000"/>
              </a:spcBef>
              <a:buSzPct val="80000"/>
            </a:pPr>
            <a:r>
              <a:rPr lang="en-US"/>
              <a:t>Second level</a:t>
            </a:r>
          </a:p>
          <a:p>
            <a:pPr marL="302459" lvl="2" indent="-302459" algn="l" defTabSz="685864" rtl="0" eaLnBrk="1" latinLnBrk="0" hangingPunct="1">
              <a:lnSpc>
                <a:spcPct val="90000"/>
              </a:lnSpc>
              <a:spcBef>
                <a:spcPct val="20000"/>
              </a:spcBef>
              <a:buSzPct val="80000"/>
            </a:pPr>
            <a:r>
              <a:rPr lang="en-US"/>
              <a:t>Third level</a:t>
            </a:r>
          </a:p>
          <a:p>
            <a:pPr marL="302459" lvl="3" indent="-302459" algn="l" defTabSz="685864" rtl="0" eaLnBrk="1" latinLnBrk="0" hangingPunct="1">
              <a:lnSpc>
                <a:spcPct val="90000"/>
              </a:lnSpc>
              <a:spcBef>
                <a:spcPct val="20000"/>
              </a:spcBef>
              <a:buSzPct val="80000"/>
            </a:pPr>
            <a:r>
              <a:rPr lang="en-US"/>
              <a:t>Fourth level</a:t>
            </a:r>
          </a:p>
          <a:p>
            <a:pPr marL="302459" lvl="4" indent="-302459" algn="l" defTabSz="685864" rtl="0" eaLnBrk="1" latinLnBrk="0" hangingPunct="1">
              <a:lnSpc>
                <a:spcPct val="90000"/>
              </a:lnSpc>
              <a:spcBef>
                <a:spcPct val="20000"/>
              </a:spcBef>
              <a:buSzPct val="80000"/>
            </a:pPr>
            <a:r>
              <a:rPr lang="en-US"/>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566359"/>
      </p:ext>
    </p:extLst>
  </p:cSld>
  <p:clrMapOvr>
    <a:masterClrMapping/>
  </p:clrMapOvr>
  <p:transition>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891805692"/>
      </p:ext>
    </p:extLst>
  </p:cSld>
  <p:clrMapOvr>
    <a:masterClrMapping/>
  </p:clrMapOvr>
  <p:transition>
    <p:fade/>
  </p:transition>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3614165003"/>
      </p:ext>
    </p:extLst>
  </p:cSld>
  <p:clrMapOvr>
    <a:masterClrMapping/>
  </p:clrMapOvr>
  <p:transition>
    <p:fade/>
  </p:transition>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a:t>Click to edit Master text styles</a:t>
            </a:r>
          </a:p>
          <a:p>
            <a:pPr marL="2382" lvl="1" indent="0" algn="l" defTabSz="685864" rtl="0" eaLnBrk="1" latinLnBrk="0" hangingPunct="1">
              <a:lnSpc>
                <a:spcPct val="90000"/>
              </a:lnSpc>
              <a:spcBef>
                <a:spcPts val="0"/>
              </a:spcBef>
              <a:spcAft>
                <a:spcPts val="675"/>
              </a:spcAft>
              <a:buSzPct val="80000"/>
            </a:pPr>
            <a:r>
              <a:rPr lang="en-US"/>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402371532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1093778874"/>
      </p:ext>
    </p:extLst>
  </p:cSld>
  <p:clrMapOvr>
    <a:masterClrMapping/>
  </p:clrMapOvr>
  <p:transition>
    <p:fade/>
  </p:transition>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1919626708"/>
      </p:ext>
    </p:extLst>
  </p:cSld>
  <p:clrMapOvr>
    <a:masterClrMapping/>
  </p:clrMapOvr>
  <p:transition>
    <p:fade/>
  </p:transition>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2996648185"/>
      </p:ext>
    </p:extLst>
  </p:cSld>
  <p:clrMapOvr>
    <a:masterClrMapping/>
  </p:clrMapOvr>
  <p:transition>
    <p:fade/>
  </p:transition>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18"/>
          <p:cNvSpPr>
            <a:spLocks noEditPoints="1"/>
          </p:cNvSpPr>
          <p:nvPr userDrawn="1"/>
        </p:nvSpPr>
        <p:spPr bwMode="black">
          <a:xfrm>
            <a:off x="6360832" y="1213827"/>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955001586"/>
      </p:ext>
    </p:extLst>
  </p:cSld>
  <p:clrMapOvr>
    <a:masterClrMapping/>
  </p:clrMapOvr>
  <p:transition>
    <p:fade/>
  </p:transition>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11" name="Group 10"/>
          <p:cNvGrpSpPr/>
          <p:nvPr userDrawn="1"/>
        </p:nvGrpSpPr>
        <p:grpSpPr bwMode="black">
          <a:xfrm>
            <a:off x="6179539" y="1526889"/>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3258320026"/>
      </p:ext>
    </p:extLst>
  </p:cSld>
  <p:clrMapOvr>
    <a:masterClrMapping/>
  </p:clrMapOvr>
  <p:transition>
    <p:fade/>
  </p:transition>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sp>
        <p:nvSpPr>
          <p:cNvPr id="11" name="Freeform 6"/>
          <p:cNvSpPr>
            <a:spLocks noEditPoints="1"/>
          </p:cNvSpPr>
          <p:nvPr userDrawn="1"/>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2563444167"/>
      </p:ext>
    </p:extLst>
  </p:cSld>
  <p:clrMapOvr>
    <a:masterClrMapping/>
  </p:clrMapOvr>
  <p:transition>
    <p:fade/>
  </p:transition>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374534744"/>
      </p:ext>
    </p:extLst>
  </p:cSld>
  <p:clrMapOvr>
    <a:masterClrMapping/>
  </p:clrMapOvr>
  <p:transition>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2593120113"/>
      </p:ext>
    </p:extLst>
  </p:cSld>
  <p:clrMapOvr>
    <a:masterClrMapping/>
  </p:clrMapOvr>
  <p:transition>
    <p:fade/>
  </p:transition>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8" name="Group 17"/>
          <p:cNvGrpSpPr/>
          <p:nvPr userDrawn="1"/>
        </p:nvGrpSpPr>
        <p:grpSpPr>
          <a:xfrm>
            <a:off x="6796405"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575290101"/>
      </p:ext>
    </p:extLst>
  </p:cSld>
  <p:clrMapOvr>
    <a:masterClrMapping/>
  </p:clrMapOvr>
  <p:transition>
    <p:fade/>
  </p:transition>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3728713546"/>
      </p:ext>
    </p:extLst>
  </p:cSld>
  <p:clrMapOvr>
    <a:masterClrMapping/>
  </p:clrMapOvr>
  <p:transition>
    <p:fade/>
  </p:transition>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2011 Microsoft 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MICROSOFT MAKES NO WARRANTIES, EXPRESS, IMPLIED OR STATUTORY, AS TO THE INFORMATION IN THIS PRESENTATION.</a:t>
            </a:r>
          </a:p>
        </p:txBody>
      </p:sp>
    </p:spTree>
    <p:extLst>
      <p:ext uri="{BB962C8B-B14F-4D97-AF65-F5344CB8AC3E}">
        <p14:creationId xmlns:p14="http://schemas.microsoft.com/office/powerpoint/2010/main" val="976204432"/>
      </p:ext>
    </p:extLst>
  </p:cSld>
  <p:clrMapOvr>
    <a:masterClrMapping/>
  </p:clrMapOvr>
  <p:transition>
    <p:fade/>
  </p:transition>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a:t>Speaker Name</a:t>
            </a:r>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2593580100"/>
      </p:ext>
    </p:extLst>
  </p:cSld>
  <p:clrMapOvr>
    <a:masterClrMapping/>
  </p:clrMapOvr>
  <p:transition>
    <p:fade/>
  </p:transition>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885210405"/>
      </p:ext>
    </p:extLst>
  </p:cSld>
  <p:clrMapOvr>
    <a:masterClrMapping/>
  </p:clrMapOvr>
  <p:transition>
    <p:fade/>
  </p:transition>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1581506352"/>
      </p:ext>
    </p:extLst>
  </p:cSld>
  <p:clrMapOvr>
    <a:masterClrMapping/>
  </p:clrMapOvr>
  <p:transition>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60"/>
            <a:ext cx="9144001" cy="464344"/>
          </a:xfrm>
          <a:solidFill>
            <a:srgbClr val="FFFF99"/>
          </a:solidFill>
        </p:spPr>
        <p:txBody>
          <a:bodyPr wrap="square" lIns="152333" tIns="76167" rIns="152333" bIns="7616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a:t>Click to edit Master title style</a:t>
            </a:r>
          </a:p>
        </p:txBody>
      </p:sp>
      <p:sp>
        <p:nvSpPr>
          <p:cNvPr id="6" name="Text Placeholder 5"/>
          <p:cNvSpPr>
            <a:spLocks noGrp="1"/>
          </p:cNvSpPr>
          <p:nvPr>
            <p:ph type="body" sz="quarter" idx="10"/>
          </p:nvPr>
        </p:nvSpPr>
        <p:spPr>
          <a:xfrm>
            <a:off x="389438" y="1428753"/>
            <a:ext cx="8363937" cy="158120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Ovr>
    <a:masterClrMapping/>
  </p:clrMapOvr>
  <p:transition>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10"/>
            <a:ext cx="5154369" cy="347441"/>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092161096"/>
      </p:ext>
    </p:extLst>
  </p:cSld>
  <p:clrMapOvr>
    <a:masterClrMapping/>
  </p:clrMapOvr>
  <p:transition>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563236818"/>
      </p:ext>
    </p:extLst>
  </p:cSld>
  <p:clrMapOvr>
    <a:masterClrMapping/>
  </p:clrMapOvr>
  <p:transition>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391413992"/>
      </p:ext>
    </p:extLst>
  </p:cSld>
  <p:clrMapOvr>
    <a:masterClrMapping/>
  </p:clrMapOvr>
  <p:transition>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20079287"/>
      </p:ext>
    </p:extLst>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3932211980"/>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133085449"/>
      </p:ext>
    </p:extLst>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413690465"/>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9"/>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82987810"/>
      </p:ext>
    </p:extLst>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18642850"/>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921" indent="-254921">
              <a:lnSpc>
                <a:spcPct val="90000"/>
              </a:lnSpc>
              <a:defRPr sz="2100"/>
            </a:lvl1pPr>
            <a:lvl2pPr marL="504882" indent="-244011">
              <a:lnSpc>
                <a:spcPct val="90000"/>
              </a:lnSpc>
              <a:defRPr sz="1800"/>
            </a:lvl2pPr>
            <a:lvl3pPr marL="715164" indent="-216236">
              <a:lnSpc>
                <a:spcPct val="90000"/>
              </a:lnSpc>
              <a:defRPr sz="1500"/>
            </a:lvl3pPr>
            <a:lvl4pPr marL="920487" indent="-205321">
              <a:lnSpc>
                <a:spcPct val="90000"/>
              </a:lnSpc>
              <a:defRPr sz="1400"/>
            </a:lvl4pPr>
            <a:lvl5pPr marL="1136723" indent="-210282">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8"/>
            <a:ext cx="4115872" cy="1323439"/>
          </a:xfrm>
        </p:spPr>
        <p:txBody>
          <a:bodyPr/>
          <a:lstStyle>
            <a:lvl1pPr marL="260871" indent="-260871">
              <a:lnSpc>
                <a:spcPct val="90000"/>
              </a:lnSpc>
              <a:defRPr sz="2100"/>
            </a:lvl1pPr>
            <a:lvl2pPr marL="504882" indent="-254921">
              <a:lnSpc>
                <a:spcPct val="90000"/>
              </a:lnSpc>
              <a:defRPr sz="1800"/>
            </a:lvl2pPr>
            <a:lvl3pPr marL="721118" indent="-227151">
              <a:lnSpc>
                <a:spcPct val="90000"/>
              </a:lnSpc>
              <a:defRPr sz="1500"/>
            </a:lvl3pPr>
            <a:lvl4pPr marL="920487" indent="-199368">
              <a:lnSpc>
                <a:spcPct val="90000"/>
              </a:lnSpc>
              <a:defRPr sz="1400"/>
            </a:lvl4pPr>
            <a:lvl5pPr marL="1136723" indent="-205321">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790489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75" indent="-211275">
              <a:defRPr sz="1700"/>
            </a:lvl1pPr>
            <a:lvl2pPr marL="421558" indent="-199368">
              <a:defRPr sz="1500"/>
            </a:lvl2pPr>
            <a:lvl3pPr marL="610023" indent="-182512">
              <a:defRPr sz="1400"/>
            </a:lvl3pPr>
            <a:lvl4pPr marL="787574" indent="-171602">
              <a:defRPr sz="1300"/>
            </a:lvl4pPr>
            <a:lvl5pPr marL="959175" indent="-154742">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189" indent="-222189">
              <a:defRPr sz="1700"/>
            </a:lvl1pPr>
            <a:lvl2pPr marL="427511" indent="-205321">
              <a:defRPr sz="1500"/>
            </a:lvl2pPr>
            <a:lvl3pPr marL="615976" indent="-183504">
              <a:defRPr sz="1400"/>
            </a:lvl3pPr>
            <a:lvl4pPr marL="787574" indent="-177551">
              <a:defRPr sz="1300"/>
            </a:lvl4pPr>
            <a:lvl5pPr marL="959175" indent="-165648">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69213779"/>
      </p:ext>
    </p:extLst>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888345443"/>
      </p:ext>
    </p:extLst>
  </p:cSld>
  <p:clrMapOvr>
    <a:masterClrMapping/>
  </p:clrMapOvr>
  <p:transition>
    <p:fade/>
  </p:transition>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620097607"/>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516993"/>
      </p:ext>
    </p:extLst>
  </p:cSld>
  <p:clrMapOvr>
    <a:masterClrMapping/>
  </p:clrMapOvr>
  <p:transition>
    <p:fade/>
  </p:transition>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386150"/>
      </p:ext>
    </p:extLst>
  </p:cSld>
  <p:clrMapOvr>
    <a:masterClrMapping/>
  </p:clrMapOvr>
  <p:transition>
    <p:fade/>
  </p:transition>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356707"/>
      </p:ext>
    </p:extLst>
  </p:cSld>
  <p:clrMapOvr>
    <a:masterClrMapping/>
  </p:clrMapOvr>
  <p:transition>
    <p:fade/>
  </p:transition>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732133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31098340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3"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Content Placeholder 5"/>
          <p:cNvSpPr>
            <a:spLocks noGrp="1"/>
          </p:cNvSpPr>
          <p:nvPr>
            <p:ph sz="quarter" idx="10" hasCustomPrompt="1"/>
          </p:nvPr>
        </p:nvSpPr>
        <p:spPr>
          <a:xfrm>
            <a:off x="388745" y="171453"/>
            <a:ext cx="1114714" cy="197362"/>
          </a:xfrm>
        </p:spPr>
        <p:txBody>
          <a:bodyPr/>
          <a:lstStyle>
            <a:lvl1pPr marL="0" indent="0">
              <a:buNone/>
              <a:defRPr sz="1400" baseline="0"/>
            </a:lvl1pPr>
          </a:lstStyle>
          <a:p>
            <a:pPr lvl="0"/>
            <a:r>
              <a:rPr lang="en-US" dirty="0"/>
              <a:t>Session Code</a:t>
            </a:r>
          </a:p>
        </p:txBody>
      </p:sp>
    </p:spTree>
    <p:extLst>
      <p:ext uri="{BB962C8B-B14F-4D97-AF65-F5344CB8AC3E}">
        <p14:creationId xmlns:p14="http://schemas.microsoft.com/office/powerpoint/2010/main" val="1612734037"/>
      </p:ext>
    </p:extLst>
  </p:cSld>
  <p:clrMapOvr>
    <a:masterClrMapping/>
  </p:clrMapOvr>
  <p:transition>
    <p:fade/>
  </p:transition>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420041613"/>
      </p:ext>
    </p:extLst>
  </p:cSld>
  <p:clrMapOvr>
    <a:masterClrMapping/>
  </p:clrMapOvr>
  <p:transition>
    <p:fade/>
  </p:transition>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56409725"/>
      </p:ext>
    </p:extLst>
  </p:cSld>
  <p:clrMapOvr>
    <a:masterClrMapping/>
  </p:clrMapOvr>
  <p:transition>
    <p:fade/>
  </p:transition>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456302851"/>
      </p:ext>
    </p:extLst>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Partner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762092"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404241828"/>
      </p:ext>
    </p:extLst>
  </p:cSld>
  <p:clrMapOvr>
    <a:masterClrMapping/>
  </p:clrMapOvr>
  <p:transition>
    <p:fade/>
  </p:transition>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694685450"/>
      </p:ext>
    </p:extLst>
  </p:cSld>
  <p:clrMapOvr>
    <a:masterClrMapping/>
  </p:clrMapOvr>
  <p:transition>
    <p:fade/>
  </p:transition>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18280100"/>
      </p:ext>
    </p:extLst>
  </p:cSld>
  <p:clrMapOvr>
    <a:masterClrMapping/>
  </p:clrMapOvr>
  <p:transition>
    <p:fade/>
  </p:transition>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4017440570"/>
      </p:ext>
    </p:extLst>
  </p:cSld>
  <p:clrMapOvr>
    <a:masterClrMapping/>
  </p:clrMapOvr>
  <p:transition>
    <p:fade/>
  </p:transition>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669017180"/>
      </p:ext>
    </p:extLst>
  </p:cSld>
  <p:clrMapOvr>
    <a:masterClrMapping/>
  </p:clrMapOvr>
  <p:transition>
    <p:fade/>
  </p:transition>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919369313"/>
      </p:ext>
    </p:extLst>
  </p:cSld>
  <p:clrMapOvr>
    <a:masterClrMapping/>
  </p:clrMapOvr>
  <p:transition>
    <p:fade/>
  </p:transition>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6"/>
            <a:ext cx="4115872" cy="1323439"/>
          </a:xfrm>
        </p:spPr>
        <p:txBody>
          <a:bodyPr/>
          <a:lstStyle>
            <a:lvl1pPr marL="254952" indent="-254952">
              <a:lnSpc>
                <a:spcPct val="90000"/>
              </a:lnSpc>
              <a:defRPr sz="2100"/>
            </a:lvl1pPr>
            <a:lvl2pPr marL="504945" indent="-244041">
              <a:lnSpc>
                <a:spcPct val="90000"/>
              </a:lnSpc>
              <a:defRPr sz="1800"/>
            </a:lvl2pPr>
            <a:lvl3pPr marL="715254" indent="-216263">
              <a:lnSpc>
                <a:spcPct val="90000"/>
              </a:lnSpc>
              <a:defRPr sz="1500"/>
            </a:lvl3pPr>
            <a:lvl4pPr marL="920604" indent="-205348">
              <a:lnSpc>
                <a:spcPct val="90000"/>
              </a:lnSpc>
              <a:defRPr sz="1400"/>
            </a:lvl4pPr>
            <a:lvl5pPr marL="1136867" indent="-21030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6"/>
            <a:ext cx="4115872" cy="1323439"/>
          </a:xfrm>
        </p:spPr>
        <p:txBody>
          <a:bodyPr/>
          <a:lstStyle>
            <a:lvl1pPr marL="260904" indent="-260904">
              <a:lnSpc>
                <a:spcPct val="90000"/>
              </a:lnSpc>
              <a:defRPr sz="2100"/>
            </a:lvl1pPr>
            <a:lvl2pPr marL="504945" indent="-254952">
              <a:lnSpc>
                <a:spcPct val="90000"/>
              </a:lnSpc>
              <a:defRPr sz="1800"/>
            </a:lvl2pPr>
            <a:lvl3pPr marL="721208" indent="-227178">
              <a:lnSpc>
                <a:spcPct val="90000"/>
              </a:lnSpc>
              <a:defRPr sz="1500"/>
            </a:lvl3pPr>
            <a:lvl4pPr marL="920604" indent="-199395">
              <a:lnSpc>
                <a:spcPct val="90000"/>
              </a:lnSpc>
              <a:defRPr sz="1400"/>
            </a:lvl4pPr>
            <a:lvl5pPr marL="1136867" indent="-205348">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764797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389436"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4" name="Content Placeholder 3"/>
          <p:cNvSpPr>
            <a:spLocks noGrp="1"/>
          </p:cNvSpPr>
          <p:nvPr>
            <p:ph sz="half" idx="2"/>
          </p:nvPr>
        </p:nvSpPr>
        <p:spPr>
          <a:xfrm>
            <a:off x="381001" y="1600206"/>
            <a:ext cx="4114800" cy="1166473"/>
          </a:xfrm>
        </p:spPr>
        <p:txBody>
          <a:bodyPr/>
          <a:lstStyle>
            <a:lvl1pPr marL="211302" indent="-211302">
              <a:defRPr sz="1700"/>
            </a:lvl1pPr>
            <a:lvl2pPr marL="421612" indent="-199395">
              <a:defRPr sz="1500"/>
            </a:lvl2pPr>
            <a:lvl3pPr marL="610100" indent="-182535">
              <a:defRPr sz="1400"/>
            </a:lvl3pPr>
            <a:lvl4pPr marL="787673" indent="-171623">
              <a:defRPr sz="1300"/>
            </a:lvl4pPr>
            <a:lvl5pPr marL="959295" indent="-154760">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37501"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16" indent="-222216">
              <a:defRPr sz="1700"/>
            </a:lvl1pPr>
            <a:lvl2pPr marL="427565" indent="-205348">
              <a:defRPr sz="1500"/>
            </a:lvl2pPr>
            <a:lvl3pPr marL="616053" indent="-183526">
              <a:defRPr sz="1400"/>
            </a:lvl3pPr>
            <a:lvl4pPr marL="787673" indent="-177573">
              <a:defRPr sz="1300"/>
            </a:lvl4pPr>
            <a:lvl5pPr marL="959295" indent="-165669">
              <a:defRPr sz="13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187561676"/>
      </p:ext>
    </p:extLst>
  </p:cSld>
  <p:clrMapOvr>
    <a:masterClrMapping/>
  </p:clrMapOvr>
  <p:transition>
    <p:fade/>
  </p:transition>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Tree>
    <p:extLst>
      <p:ext uri="{BB962C8B-B14F-4D97-AF65-F5344CB8AC3E}">
        <p14:creationId xmlns:p14="http://schemas.microsoft.com/office/powerpoint/2010/main" val="811403410"/>
      </p:ext>
    </p:extLst>
  </p:cSld>
  <p:clrMapOvr>
    <a:masterClrMapping/>
  </p:clrMapOvr>
  <p:transition>
    <p:fade/>
  </p:transition>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204191"/>
      </p:ext>
    </p:extLst>
  </p:cSld>
  <p:clrMapOvr>
    <a:masterClrMapping/>
  </p:clrMapOvr>
  <p:transition>
    <p:fade/>
  </p:transition>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733580"/>
      </p:ext>
    </p:extLst>
  </p:cSld>
  <p:clrMapOvr>
    <a:masterClrMapping/>
  </p:clrMapOvr>
  <p:transition>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Customer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457423112"/>
      </p:ext>
    </p:extLst>
  </p:cSld>
  <p:clrMapOvr>
    <a:masterClrMapping/>
  </p:clrMapOvr>
  <p:transition>
    <p:fade/>
  </p:transition>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369404"/>
      </p:ext>
    </p:extLst>
  </p:cSld>
  <p:clrMapOvr>
    <a:masterClrMapping/>
  </p:clrMapOvr>
  <p:transition>
    <p:fade/>
  </p:transition>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7574115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a:t>Click to edit Master text styles</a:t>
            </a:r>
          </a:p>
        </p:txBody>
      </p:sp>
    </p:spTree>
    <p:extLst>
      <p:ext uri="{BB962C8B-B14F-4D97-AF65-F5344CB8AC3E}">
        <p14:creationId xmlns:p14="http://schemas.microsoft.com/office/powerpoint/2010/main" val="24354553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0684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51"/>
            <a:ext cx="710732" cy="803219"/>
          </a:xfrm>
          <a:prstGeom prst="rect">
            <a:avLst/>
          </a:prstGeom>
        </p:spPr>
      </p:pic>
      <p:sp>
        <p:nvSpPr>
          <p:cNvPr id="17" name="Arrow Bar"/>
          <p:cNvSpPr/>
          <p:nvPr userDrawn="1"/>
        </p:nvSpPr>
        <p:spPr bwMode="auto">
          <a:xfrm>
            <a:off x="8514212"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854240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71"/>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2"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235885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10"/>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4"/>
            <a:ext cx="710732" cy="803219"/>
          </a:xfrm>
          <a:prstGeom prst="rect">
            <a:avLst/>
          </a:prstGeom>
        </p:spPr>
      </p:pic>
      <p:sp>
        <p:nvSpPr>
          <p:cNvPr id="68"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30234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71414631"/>
      </p:ext>
    </p:extLst>
  </p:cSld>
  <p:clrMapOvr>
    <a:masterClrMapping/>
  </p:clrMapOvr>
  <p:transition>
    <p:fade/>
  </p:transition>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30" y="3663084"/>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3927822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8"/>
            <a:ext cx="1785562" cy="1573307"/>
          </a:xfrm>
          <a:prstGeom prst="rect">
            <a:avLst/>
          </a:prstGeom>
        </p:spPr>
      </p:pic>
    </p:spTree>
    <p:extLst>
      <p:ext uri="{BB962C8B-B14F-4D97-AF65-F5344CB8AC3E}">
        <p14:creationId xmlns:p14="http://schemas.microsoft.com/office/powerpoint/2010/main" val="2582542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Announcement</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762092"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463407968"/>
      </p:ext>
    </p:extLst>
  </p:cSld>
  <p:clrMapOvr>
    <a:masterClrMapping/>
  </p:clrMapOvr>
  <p:transition>
    <p:fade/>
  </p:transition>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8" y="2637279"/>
            <a:ext cx="1718713" cy="1687024"/>
          </a:xfrm>
          <a:prstGeom prst="rect">
            <a:avLst/>
          </a:prstGeom>
        </p:spPr>
      </p:pic>
    </p:spTree>
    <p:extLst>
      <p:ext uri="{BB962C8B-B14F-4D97-AF65-F5344CB8AC3E}">
        <p14:creationId xmlns:p14="http://schemas.microsoft.com/office/powerpoint/2010/main" val="2550360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4"/>
            <a:ext cx="1917928" cy="1882567"/>
          </a:xfrm>
          <a:prstGeom prst="rect">
            <a:avLst/>
          </a:prstGeom>
        </p:spPr>
      </p:pic>
    </p:spTree>
    <p:extLst>
      <p:ext uri="{BB962C8B-B14F-4D97-AF65-F5344CB8AC3E}">
        <p14:creationId xmlns:p14="http://schemas.microsoft.com/office/powerpoint/2010/main" val="1444993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3" y="2591921"/>
            <a:ext cx="3076819" cy="1845609"/>
          </a:xfrm>
          <a:prstGeom prst="rect">
            <a:avLst/>
          </a:prstGeom>
        </p:spPr>
      </p:pic>
    </p:spTree>
    <p:extLst>
      <p:ext uri="{BB962C8B-B14F-4D97-AF65-F5344CB8AC3E}">
        <p14:creationId xmlns:p14="http://schemas.microsoft.com/office/powerpoint/2010/main" val="1219368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097" indent="-213097">
              <a:buFont typeface="Wingdings" pitchFamily="2" charset="2"/>
              <a:buChar char=""/>
              <a:defRPr sz="3000"/>
            </a:lvl1pPr>
            <a:lvl2pPr marL="388098" indent="-175001">
              <a:buFont typeface="Wingdings" pitchFamily="2" charset="2"/>
              <a:buChar char=""/>
              <a:defRPr>
                <a:latin typeface="+mn-lt"/>
              </a:defRPr>
            </a:lvl2pPr>
            <a:lvl3pPr marL="555958" indent="-167859">
              <a:buFont typeface="Wingdings" pitchFamily="2" charset="2"/>
              <a:buChar char=""/>
              <a:tabLst/>
              <a:defRPr>
                <a:latin typeface="+mn-lt"/>
              </a:defRPr>
            </a:lvl3pPr>
            <a:lvl4pPr marL="685720" indent="-129761">
              <a:buFont typeface="Wingdings" pitchFamily="2" charset="2"/>
              <a:buChar char=""/>
              <a:defRPr>
                <a:latin typeface="+mn-lt"/>
              </a:defRPr>
            </a:lvl4pPr>
            <a:lvl5pPr marL="815483" indent="-129761">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595859149"/>
      </p:ext>
    </p:extLst>
  </p:cSld>
  <p:clrMapOvr>
    <a:masterClrMapping/>
  </p:clrMapOvr>
  <p:transition>
    <p:fade/>
  </p:transition>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09" indent="0">
              <a:buNone/>
              <a:defRPr sz="1500">
                <a:gradFill>
                  <a:gsLst>
                    <a:gs pos="100000">
                      <a:schemeClr val="tx1"/>
                    </a:gs>
                    <a:gs pos="6000">
                      <a:schemeClr val="tx1"/>
                    </a:gs>
                  </a:gsLst>
                  <a:lin ang="5400000" scaled="0"/>
                </a:gradFill>
              </a:defRPr>
            </a:lvl3pPr>
            <a:lvl4pPr marL="342856" indent="0">
              <a:buNone/>
              <a:defRPr sz="1500">
                <a:gradFill>
                  <a:gsLst>
                    <a:gs pos="100000">
                      <a:schemeClr val="tx1"/>
                    </a:gs>
                    <a:gs pos="6000">
                      <a:schemeClr val="tx1"/>
                    </a:gs>
                  </a:gsLst>
                  <a:lin ang="5400000" scaled="0"/>
                </a:gradFill>
              </a:defRPr>
            </a:lvl4pPr>
            <a:lvl5pPr marL="520245"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6329060"/>
      </p:ext>
    </p:extLst>
  </p:cSld>
  <p:clrMapOvr>
    <a:masterClrMapping/>
  </p:clrMapOvr>
  <p:transition>
    <p:fade/>
  </p:transition>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09" indent="0">
              <a:buNone/>
              <a:defRPr sz="1500">
                <a:gradFill>
                  <a:gsLst>
                    <a:gs pos="100000">
                      <a:schemeClr val="tx1"/>
                    </a:gs>
                    <a:gs pos="0">
                      <a:schemeClr val="tx1"/>
                    </a:gs>
                  </a:gsLst>
                  <a:lin ang="5400000" scaled="0"/>
                </a:gradFill>
              </a:defRPr>
            </a:lvl3pPr>
            <a:lvl4pPr marL="342856" indent="0">
              <a:buNone/>
              <a:defRPr sz="1500">
                <a:gradFill>
                  <a:gsLst>
                    <a:gs pos="100000">
                      <a:schemeClr val="tx1"/>
                    </a:gs>
                    <a:gs pos="0">
                      <a:schemeClr val="tx1"/>
                    </a:gs>
                  </a:gsLst>
                  <a:lin ang="5400000" scaled="0"/>
                </a:gradFill>
              </a:defRPr>
            </a:lvl4pPr>
            <a:lvl5pPr marL="520245"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43898537"/>
      </p:ext>
    </p:extLst>
  </p:cSld>
  <p:clrMapOvr>
    <a:masterClrMapping/>
  </p:clrMapOvr>
  <p:transition>
    <p:fade/>
  </p:transition>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50" indent="-219050">
              <a:spcBef>
                <a:spcPts val="900"/>
              </a:spcBef>
              <a:buClr>
                <a:schemeClr val="tx1"/>
              </a:buClr>
              <a:buFont typeface="Wingdings" pitchFamily="2" charset="2"/>
              <a:buChar char=""/>
              <a:defRPr/>
            </a:lvl1pPr>
            <a:lvl2pPr marL="390481" indent="-171431">
              <a:defRPr sz="1500"/>
            </a:lvl2pPr>
            <a:lvl3pPr marL="514293" indent="-123812">
              <a:tabLst/>
              <a:defRPr sz="1500"/>
            </a:lvl3pPr>
            <a:lvl4pPr marL="647624" indent="-133333">
              <a:defRPr/>
            </a:lvl4pPr>
            <a:lvl5pPr marL="771436" indent="-12381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65" indent="-254765">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194" indent="-257146">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24" indent="-257146">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436" indent="-257146">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771" indent="-257146">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50" marR="0" lvl="0"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50" marR="0" lvl="1"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50" marR="0" lvl="2"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50" marR="0" lvl="3"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50" marR="0" lvl="4"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1487177808"/>
      </p:ext>
    </p:extLst>
  </p:cSld>
  <p:clrMapOvr>
    <a:masterClrMapping/>
  </p:clrMapOvr>
  <p:transition>
    <p:fade/>
  </p:transition>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834520597"/>
      </p:ext>
    </p:extLst>
  </p:cSld>
  <p:clrMapOvr>
    <a:masterClrMapping/>
  </p:clrMapOvr>
  <p:transition>
    <p:fade/>
  </p:transition>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7714996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10779421"/>
      </p:ext>
    </p:extLst>
  </p:cSld>
  <p:clrMapOvr>
    <a:masterClrMapping/>
  </p:clrMapOvr>
  <p:transition>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a:t>Title</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864039411"/>
      </p:ext>
    </p:extLst>
  </p:cSld>
  <p:clrMapOvr>
    <a:masterClrMapping/>
  </p:clrMapOvr>
  <p:transition>
    <p:fade/>
  </p:transition>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81012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65"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65"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2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2072563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2"/>
            <a:ext cx="2004218" cy="827933"/>
          </a:xfrm>
          <a:prstGeom prst="rect">
            <a:avLst/>
          </a:prstGeom>
        </p:spPr>
      </p:pic>
      <p:sp>
        <p:nvSpPr>
          <p:cNvPr id="13" name="TextBox 12"/>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49153577"/>
      </p:ext>
    </p:extLst>
  </p:cSld>
  <p:clrMapOvr>
    <a:masterClrMapping/>
  </p:clrMapOvr>
  <p:transition>
    <p:fade/>
  </p:transition>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41"/>
            <a:ext cx="2004218" cy="827933"/>
          </a:xfrm>
          <a:prstGeom prst="rect">
            <a:avLst/>
          </a:prstGeom>
        </p:spPr>
      </p:pic>
      <p:sp>
        <p:nvSpPr>
          <p:cNvPr id="17" name="TextBox 16"/>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spTree>
    <p:extLst>
      <p:ext uri="{BB962C8B-B14F-4D97-AF65-F5344CB8AC3E}">
        <p14:creationId xmlns:p14="http://schemas.microsoft.com/office/powerpoint/2010/main" val="3921808974"/>
      </p:ext>
    </p:extLst>
  </p:cSld>
  <p:clrMapOvr>
    <a:masterClrMapping/>
  </p:clrMapOvr>
  <p:transition>
    <p:fade/>
  </p:transition>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46" indent="-25714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33"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20"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48"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79"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a:t>Use this Layout for Speaker Notes slides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81" tIns="57137" rIns="114281" bIns="5713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a:t>Next:</a:t>
            </a:r>
          </a:p>
        </p:txBody>
      </p:sp>
    </p:spTree>
    <p:extLst>
      <p:ext uri="{BB962C8B-B14F-4D97-AF65-F5344CB8AC3E}">
        <p14:creationId xmlns:p14="http://schemas.microsoft.com/office/powerpoint/2010/main" val="4040241744"/>
      </p:ext>
    </p:extLst>
  </p:cSld>
  <p:clrMapOvr>
    <a:masterClrMapping/>
  </p:clrMapOvr>
  <p:transition>
    <p:fade/>
  </p:transition>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38106"/>
      </p:ext>
    </p:extLst>
  </p:cSld>
  <p:clrMapOvr>
    <a:masterClrMapping/>
  </p:clrMapOvr>
  <p:transition>
    <p:fade/>
  </p:transition>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a:t>Click to edit Master text styles</a:t>
            </a:r>
          </a:p>
          <a:p>
            <a:pPr lvl="1"/>
            <a:r>
              <a:rPr lang="en-US"/>
              <a:t>Second level</a:t>
            </a:r>
          </a:p>
        </p:txBody>
      </p:sp>
    </p:spTree>
    <p:extLst>
      <p:ext uri="{BB962C8B-B14F-4D97-AF65-F5344CB8AC3E}">
        <p14:creationId xmlns:p14="http://schemas.microsoft.com/office/powerpoint/2010/main" val="257769523"/>
      </p:ext>
    </p:extLst>
  </p:cSld>
  <p:clrMapOvr>
    <a:masterClrMapping/>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7" y="84919"/>
            <a:ext cx="1108605" cy="555265"/>
          </a:xfrm>
          <a:prstGeom prst="rect">
            <a:avLst/>
          </a:prstGeom>
        </p:spPr>
      </p:pic>
      <p:sp>
        <p:nvSpPr>
          <p:cNvPr id="13" name="Rectangle 12"/>
          <p:cNvSpPr/>
          <p:nvPr userDrawn="1"/>
        </p:nvSpPr>
        <p:spPr bwMode="auto">
          <a:xfrm>
            <a:off x="0" y="7"/>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5808577"/>
      </p:ext>
    </p:extLst>
  </p:cSld>
  <p:clrMapOvr>
    <a:masterClrMapping/>
  </p:clrMapOvr>
  <p:transition>
    <p:fade/>
  </p:transition>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sz="half" idx="1"/>
          </p:nvPr>
        </p:nvSpPr>
        <p:spPr>
          <a:xfrm>
            <a:off x="389436" y="1085857"/>
            <a:ext cx="4115872" cy="1323439"/>
          </a:xfrm>
        </p:spPr>
        <p:txBody>
          <a:bodyPr/>
          <a:lstStyle>
            <a:lvl1pPr marL="254942" indent="-254942">
              <a:lnSpc>
                <a:spcPct val="90000"/>
              </a:lnSpc>
              <a:defRPr sz="2100"/>
            </a:lvl1pPr>
            <a:lvl2pPr marL="504924" indent="-244031">
              <a:lnSpc>
                <a:spcPct val="90000"/>
              </a:lnSpc>
              <a:defRPr sz="1800"/>
            </a:lvl2pPr>
            <a:lvl3pPr marL="715224" indent="-216254">
              <a:lnSpc>
                <a:spcPct val="90000"/>
              </a:lnSpc>
              <a:defRPr sz="1500"/>
            </a:lvl3pPr>
            <a:lvl4pPr marL="920565" indent="-205339">
              <a:lnSpc>
                <a:spcPct val="90000"/>
              </a:lnSpc>
              <a:defRPr sz="1400"/>
            </a:lvl4pPr>
            <a:lvl5pPr marL="1136819" indent="-210300">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37501" y="1085857"/>
            <a:ext cx="4115872" cy="1323439"/>
          </a:xfrm>
        </p:spPr>
        <p:txBody>
          <a:bodyPr/>
          <a:lstStyle>
            <a:lvl1pPr marL="260893" indent="-260893">
              <a:lnSpc>
                <a:spcPct val="90000"/>
              </a:lnSpc>
              <a:defRPr sz="2100"/>
            </a:lvl1pPr>
            <a:lvl2pPr marL="504924" indent="-254942">
              <a:lnSpc>
                <a:spcPct val="90000"/>
              </a:lnSpc>
              <a:defRPr sz="1800"/>
            </a:lvl2pPr>
            <a:lvl3pPr marL="721178" indent="-227169">
              <a:lnSpc>
                <a:spcPct val="90000"/>
              </a:lnSpc>
              <a:defRPr sz="1500"/>
            </a:lvl3pPr>
            <a:lvl4pPr marL="920565" indent="-199386">
              <a:lnSpc>
                <a:spcPct val="90000"/>
              </a:lnSpc>
              <a:defRPr sz="1400"/>
            </a:lvl4pPr>
            <a:lvl5pPr marL="1136819" indent="-205339">
              <a:lnSpc>
                <a:spcPct val="90000"/>
              </a:lnSpc>
              <a:defRPr sz="1400"/>
            </a:lvl5pPr>
            <a:lvl6pPr>
              <a:defRPr sz="1400"/>
            </a:lvl6pPr>
            <a:lvl7pPr>
              <a:defRPr sz="1400"/>
            </a:lvl7pPr>
            <a:lvl8pPr>
              <a:defRPr sz="1400"/>
            </a:lvl8pPr>
            <a:lvl9pPr>
              <a:defRPr sz="14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319966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7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0"/>
            <a:ext cx="8363938" cy="457049"/>
          </a:xfrm>
        </p:spPr>
        <p:txBody>
          <a:bodyPr/>
          <a:lstStyle>
            <a:lvl1pPr>
              <a:defRPr/>
            </a:lvl1pPr>
          </a:lstStyle>
          <a:p>
            <a:r>
              <a:rPr lang="en-US"/>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020897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49"/>
            <a:ext cx="710732" cy="803219"/>
          </a:xfrm>
          <a:prstGeom prst="rect">
            <a:avLst/>
          </a:prstGeom>
        </p:spPr>
      </p:pic>
      <p:sp>
        <p:nvSpPr>
          <p:cNvPr id="17" name="Arrow Bar"/>
          <p:cNvSpPr/>
          <p:nvPr userDrawn="1"/>
        </p:nvSpPr>
        <p:spPr bwMode="auto">
          <a:xfrm>
            <a:off x="8514210"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664896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a:t>Click to edit title style</a:t>
            </a:r>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a:t>Speaker Title</a:t>
            </a:r>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69"/>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0"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055714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08"/>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75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a:t>Click to edit Master title style</a:t>
            </a:r>
            <a:endParaRPr lang="en-US" dirty="0"/>
          </a:p>
        </p:txBody>
      </p:sp>
      <p:sp>
        <p:nvSpPr>
          <p:cNvPr id="51" name="Subtitle 2"/>
          <p:cNvSpPr>
            <a:spLocks noGrp="1"/>
          </p:cNvSpPr>
          <p:nvPr>
            <p:ph type="subTitle" idx="1"/>
          </p:nvPr>
        </p:nvSpPr>
        <p:spPr>
          <a:xfrm>
            <a:off x="3136907" y="3771905"/>
            <a:ext cx="5154369" cy="347441"/>
          </a:xfrm>
        </p:spPr>
        <p:txBody>
          <a:bodyPr>
            <a:noAutofit/>
          </a:bodyPr>
          <a:lstStyle>
            <a:lvl1pPr marL="0" indent="0" algn="l" defTabSz="68575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2"/>
            <a:ext cx="710732" cy="803219"/>
          </a:xfrm>
          <a:prstGeom prst="rect">
            <a:avLst/>
          </a:prstGeom>
        </p:spPr>
      </p:pic>
      <p:sp>
        <p:nvSpPr>
          <p:cNvPr id="68"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a:gradFill>
                  <a:gsLst>
                    <a:gs pos="2917">
                      <a:srgbClr val="FFFFFF"/>
                    </a:gs>
                    <a:gs pos="30000">
                      <a:srgbClr val="FFFFFF"/>
                    </a:gs>
                  </a:gsLst>
                  <a:lin ang="5400000" scaled="0"/>
                </a:gradFill>
              </a:rPr>
              <a:t>LEARN</a:t>
            </a:r>
            <a:r>
              <a:rPr lang="en-US"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851015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a:t>Click to edit title style</a:t>
            </a:r>
          </a:p>
        </p:txBody>
      </p:sp>
    </p:spTree>
    <p:extLst>
      <p:ext uri="{BB962C8B-B14F-4D97-AF65-F5344CB8AC3E}">
        <p14:creationId xmlns:p14="http://schemas.microsoft.com/office/powerpoint/2010/main" val="393463165"/>
      </p:ext>
    </p:extLst>
  </p:cSld>
  <p:clrMapOvr>
    <a:masterClrMapping/>
  </p:clrMapOvr>
  <p:transition>
    <p:fade/>
  </p:transition>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Demo</a:t>
            </a:r>
          </a:p>
        </p:txBody>
      </p:sp>
      <p:sp>
        <p:nvSpPr>
          <p:cNvPr id="3" name="Subtitle 2"/>
          <p:cNvSpPr>
            <a:spLocks noGrp="1"/>
          </p:cNvSpPr>
          <p:nvPr>
            <p:ph type="subTitle" idx="1"/>
          </p:nvPr>
        </p:nvSpPr>
        <p:spPr>
          <a:xfrm>
            <a:off x="3072828" y="3663082"/>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13846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Video</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6"/>
            <a:ext cx="1785562" cy="1573307"/>
          </a:xfrm>
          <a:prstGeom prst="rect">
            <a:avLst/>
          </a:prstGeom>
        </p:spPr>
      </p:pic>
    </p:spTree>
    <p:extLst>
      <p:ext uri="{BB962C8B-B14F-4D97-AF65-F5344CB8AC3E}">
        <p14:creationId xmlns:p14="http://schemas.microsoft.com/office/powerpoint/2010/main" val="154791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Partner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6" y="2637279"/>
            <a:ext cx="1718713" cy="1687024"/>
          </a:xfrm>
          <a:prstGeom prst="rect">
            <a:avLst/>
          </a:prstGeom>
        </p:spPr>
      </p:pic>
    </p:spTree>
    <p:extLst>
      <p:ext uri="{BB962C8B-B14F-4D97-AF65-F5344CB8AC3E}">
        <p14:creationId xmlns:p14="http://schemas.microsoft.com/office/powerpoint/2010/main" val="1329066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Customer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2"/>
            <a:ext cx="1917928" cy="1882567"/>
          </a:xfrm>
          <a:prstGeom prst="rect">
            <a:avLst/>
          </a:prstGeom>
        </p:spPr>
      </p:pic>
    </p:spTree>
    <p:extLst>
      <p:ext uri="{BB962C8B-B14F-4D97-AF65-F5344CB8AC3E}">
        <p14:creationId xmlns:p14="http://schemas.microsoft.com/office/powerpoint/2010/main" val="1807009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a:t>Announcement</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1" y="2591921"/>
            <a:ext cx="3076819" cy="1845609"/>
          </a:xfrm>
          <a:prstGeom prst="rect">
            <a:avLst/>
          </a:prstGeom>
        </p:spPr>
      </p:pic>
    </p:spTree>
    <p:extLst>
      <p:ext uri="{BB962C8B-B14F-4D97-AF65-F5344CB8AC3E}">
        <p14:creationId xmlns:p14="http://schemas.microsoft.com/office/powerpoint/2010/main" val="245445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Ovr>
    <a:masterClrMapping/>
  </p:clrMapOvr>
  <p:transition>
    <p:fade/>
  </p:transition>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247579683"/>
      </p:ext>
    </p:extLst>
  </p:cSld>
  <p:clrMapOvr>
    <a:masterClrMapping/>
  </p:clrMapOvr>
  <p:transition>
    <p:fade/>
  </p:transition>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24" indent="0">
              <a:buNone/>
              <a:defRPr sz="1500">
                <a:gradFill>
                  <a:gsLst>
                    <a:gs pos="100000">
                      <a:schemeClr val="tx1"/>
                    </a:gs>
                    <a:gs pos="6000">
                      <a:schemeClr val="tx1"/>
                    </a:gs>
                  </a:gsLst>
                  <a:lin ang="5400000" scaled="0"/>
                </a:gradFill>
              </a:defRPr>
            </a:lvl3pPr>
            <a:lvl4pPr marL="342886" indent="0">
              <a:buNone/>
              <a:defRPr sz="1500">
                <a:gradFill>
                  <a:gsLst>
                    <a:gs pos="100000">
                      <a:schemeClr val="tx1"/>
                    </a:gs>
                    <a:gs pos="6000">
                      <a:schemeClr val="tx1"/>
                    </a:gs>
                  </a:gsLst>
                  <a:lin ang="5400000" scaled="0"/>
                </a:gradFill>
              </a:defRPr>
            </a:lvl4pPr>
            <a:lvl5pPr marL="520287" indent="0">
              <a:buNone/>
              <a:defRPr sz="1500">
                <a:gradFill>
                  <a:gsLst>
                    <a:gs pos="100000">
                      <a:schemeClr val="tx1"/>
                    </a:gs>
                    <a:gs pos="600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618637854"/>
      </p:ext>
    </p:extLst>
  </p:cSld>
  <p:clrMapOvr>
    <a:masterClrMapping/>
  </p:clrMapOvr>
  <p:transition>
    <p:fade/>
  </p:transition>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24" indent="0">
              <a:buNone/>
              <a:defRPr sz="1500">
                <a:gradFill>
                  <a:gsLst>
                    <a:gs pos="100000">
                      <a:schemeClr val="tx1"/>
                    </a:gs>
                    <a:gs pos="0">
                      <a:schemeClr val="tx1"/>
                    </a:gs>
                  </a:gsLst>
                  <a:lin ang="5400000" scaled="0"/>
                </a:gradFill>
              </a:defRPr>
            </a:lvl3pPr>
            <a:lvl4pPr marL="342886" indent="0">
              <a:buNone/>
              <a:defRPr sz="1500">
                <a:gradFill>
                  <a:gsLst>
                    <a:gs pos="100000">
                      <a:schemeClr val="tx1"/>
                    </a:gs>
                    <a:gs pos="0">
                      <a:schemeClr val="tx1"/>
                    </a:gs>
                  </a:gsLst>
                  <a:lin ang="5400000" scaled="0"/>
                </a:gradFill>
              </a:defRPr>
            </a:lvl4pPr>
            <a:lvl5pPr marL="520287" indent="0">
              <a:buNone/>
              <a:defRPr sz="1500">
                <a:gradFill>
                  <a:gsLst>
                    <a:gs pos="100000">
                      <a:schemeClr val="tx1"/>
                    </a:gs>
                    <a:gs pos="0">
                      <a:schemeClr val="tx1"/>
                    </a:gs>
                  </a:gsLst>
                  <a:lin ang="5400000" scaled="0"/>
                </a:gra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Title 2"/>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380898942"/>
      </p:ext>
    </p:extLst>
  </p:cSld>
  <p:clrMapOvr>
    <a:masterClrMapping/>
  </p:clrMapOvr>
  <p:transition>
    <p:fade/>
  </p:transition>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68" indent="-219068">
              <a:spcBef>
                <a:spcPts val="900"/>
              </a:spcBef>
              <a:buClr>
                <a:schemeClr val="tx1"/>
              </a:buClr>
              <a:buFont typeface="Wingdings" pitchFamily="2" charset="2"/>
              <a:buChar char=""/>
              <a:defRPr/>
            </a:lvl1pPr>
            <a:lvl2pPr marL="390513" indent="-171445">
              <a:defRPr sz="1500"/>
            </a:lvl2pPr>
            <a:lvl3pPr marL="514335" indent="-123822">
              <a:tabLst/>
              <a:defRPr sz="1500"/>
            </a:lvl3pPr>
            <a:lvl4pPr marL="647678" indent="-133345">
              <a:defRPr/>
            </a:lvl4pPr>
            <a:lvl5pPr marL="771500" indent="-123822">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86" indent="-254786">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234" indent="-257167">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78" indent="-257167">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500" indent="-257167">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846" indent="-257167">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68" marR="0" lvl="0"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Click to edit Master text styles</a:t>
            </a:r>
          </a:p>
          <a:p>
            <a:pPr marL="219068" marR="0" lvl="1"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Second level</a:t>
            </a:r>
          </a:p>
          <a:p>
            <a:pPr marL="219068" marR="0" lvl="2"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Third level</a:t>
            </a:r>
          </a:p>
          <a:p>
            <a:pPr marL="219068" marR="0" lvl="3"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Fourth level</a:t>
            </a:r>
          </a:p>
          <a:p>
            <a:pPr marL="219068" marR="0" lvl="4"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a:t>Fifth level</a:t>
            </a:r>
            <a:endParaRPr lang="en-US" dirty="0"/>
          </a:p>
        </p:txBody>
      </p:sp>
    </p:spTree>
    <p:extLst>
      <p:ext uri="{BB962C8B-B14F-4D97-AF65-F5344CB8AC3E}">
        <p14:creationId xmlns:p14="http://schemas.microsoft.com/office/powerpoint/2010/main" val="529654041"/>
      </p:ext>
    </p:extLst>
  </p:cSld>
  <p:clrMapOvr>
    <a:masterClrMapping/>
  </p:clrMapOvr>
  <p:transition>
    <p:fade/>
  </p:transition>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3547128060"/>
      </p:ext>
    </p:extLst>
  </p:cSld>
  <p:clrMapOvr>
    <a:masterClrMapping/>
  </p:clrMapOvr>
  <p:transition>
    <p:fade/>
  </p:transition>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a:t>Fifth level</a:t>
            </a:r>
            <a:endParaRPr lang="en-US" dirty="0"/>
          </a:p>
        </p:txBody>
      </p:sp>
    </p:spTree>
    <p:extLst>
      <p:ext uri="{BB962C8B-B14F-4D97-AF65-F5344CB8AC3E}">
        <p14:creationId xmlns:p14="http://schemas.microsoft.com/office/powerpoint/2010/main" val="2901156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3046318471"/>
      </p:ext>
    </p:extLst>
  </p:cSld>
  <p:clrMapOvr>
    <a:masterClrMapping/>
  </p:clrMapOvr>
  <p:transition>
    <p:fade/>
  </p:transition>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6786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a:t>Slide for Developer Code</a:t>
            </a:r>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2" fontAlgn="base">
              <a:spcBef>
                <a:spcPct val="0"/>
              </a:spcBef>
              <a:spcAft>
                <a:spcPct val="0"/>
              </a:spcAft>
            </a:pPr>
            <a:endParaRPr lang="en-US"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86"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01"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6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9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05663470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0"/>
            <a:ext cx="2004218" cy="827933"/>
          </a:xfrm>
          <a:prstGeom prst="rect">
            <a:avLst/>
          </a:prstGeom>
        </p:spPr>
      </p:pic>
      <p:sp>
        <p:nvSpPr>
          <p:cNvPr id="13" name="TextBox 12"/>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a:gradFill>
                  <a:gsLst>
                    <a:gs pos="2917">
                      <a:srgbClr val="FFFFFF"/>
                    </a:gs>
                    <a:gs pos="30000">
                      <a:srgbClr val="FFFFFF"/>
                    </a:gs>
                  </a:gsLst>
                  <a:lin ang="5400000" scaled="0"/>
                </a:gradFill>
              </a:rPr>
              <a:t>LEARN</a:t>
            </a:r>
            <a:r>
              <a:rPr lang="en-US" sz="1500" spc="-53" dirty="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004554812"/>
      </p:ext>
    </p:extLst>
  </p:cSld>
  <p:clrMapOvr>
    <a:masterClrMapping/>
  </p:clrMapOvr>
  <p:transition>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theme" Target="../theme/theme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1.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theme" Target="../theme/theme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theme" Target="../theme/theme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0"/>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Lst>
  <p:transition>
    <p:fade/>
  </p:transition>
  <p:txStyles>
    <p:title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32" indent="-345132" algn="l" defTabSz="68548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1"/>
            <a:ext cx="8363938" cy="457049"/>
          </a:xfrm>
          <a:prstGeom prst="rect">
            <a:avLst/>
          </a:prstGeom>
        </p:spPr>
        <p:txBody>
          <a:bodyPr vert="horz" wrap="square" lIns="0" tIns="0" rIns="0" bIns="0" rtlCol="0" anchor="t">
            <a:spAutoFit/>
          </a:bodyPr>
          <a:lstStyle/>
          <a:p>
            <a:r>
              <a:rPr lang="en-US" dirty="0"/>
              <a:t>Click to edit Master title style</a:t>
            </a:r>
          </a:p>
        </p:txBody>
      </p:sp>
      <p:sp>
        <p:nvSpPr>
          <p:cNvPr id="3" name="Text Placeholder 2"/>
          <p:cNvSpPr>
            <a:spLocks noGrp="1"/>
          </p:cNvSpPr>
          <p:nvPr>
            <p:ph type="body" idx="1"/>
          </p:nvPr>
        </p:nvSpPr>
        <p:spPr>
          <a:xfrm>
            <a:off x="389438" y="1428753"/>
            <a:ext cx="8363936" cy="1581202"/>
          </a:xfrm>
          <a:prstGeom prst="rect">
            <a:avLst/>
          </a:prstGeom>
        </p:spPr>
        <p:txBody>
          <a:bodyPr vert="horz" wrap="square" lIns="0" tIns="0" rIns="0" bIns="0" rtlCol="0">
            <a:sp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xStyles>
    <p:titleStyle>
      <a:lvl1pPr algn="l" defTabSz="685487" rtl="0" eaLnBrk="1" latinLnBrk="0" hangingPunct="1">
        <a:lnSpc>
          <a:spcPct val="90000"/>
        </a:lnSpc>
        <a:spcBef>
          <a:spcPct val="0"/>
        </a:spcBef>
        <a:buNone/>
        <a:defRPr lang="en-US" sz="3300" b="0" kern="1200" cap="none" spc="-75" baseline="0" dirty="0">
          <a:ln w="3175">
            <a:noFill/>
          </a:ln>
          <a:solidFill>
            <a:schemeClr val="tx1">
              <a:alpha val="99000"/>
            </a:schemeClr>
          </a:solidFill>
          <a:effectLst/>
          <a:latin typeface="+mj-lt"/>
          <a:ea typeface="+mn-ea"/>
          <a:cs typeface="Arial" charset="0"/>
        </a:defRPr>
      </a:lvl1pPr>
    </p:titleStyle>
    <p:bodyStyle>
      <a:lvl1pPr marL="0" indent="0" algn="l" defTabSz="685487" rtl="0" eaLnBrk="1" latinLnBrk="0" hangingPunct="1">
        <a:lnSpc>
          <a:spcPct val="90000"/>
        </a:lnSpc>
        <a:spcBef>
          <a:spcPct val="20000"/>
        </a:spcBef>
        <a:buFont typeface="Arial" pitchFamily="34" charset="0"/>
        <a:buNone/>
        <a:defRPr sz="2300" b="0" kern="1200">
          <a:solidFill>
            <a:schemeClr val="tx1">
              <a:alpha val="99000"/>
            </a:schemeClr>
          </a:solidFill>
          <a:latin typeface="Consolas" pitchFamily="49" charset="0"/>
          <a:ea typeface="+mn-ea"/>
          <a:cs typeface="Consolas" pitchFamily="49" charset="0"/>
        </a:defRPr>
      </a:lvl1pPr>
      <a:lvl2pPr marL="288596" indent="-5953" algn="l" defTabSz="685487" rtl="0" eaLnBrk="1" latinLnBrk="0" hangingPunct="1">
        <a:lnSpc>
          <a:spcPct val="90000"/>
        </a:lnSpc>
        <a:spcBef>
          <a:spcPct val="20000"/>
        </a:spcBef>
        <a:buFont typeface="Arial" pitchFamily="34" charset="0"/>
        <a:buNone/>
        <a:defRPr sz="2100" b="0" kern="1200">
          <a:solidFill>
            <a:schemeClr val="tx1">
              <a:alpha val="99000"/>
            </a:schemeClr>
          </a:solidFill>
          <a:latin typeface="Consolas" pitchFamily="49" charset="0"/>
          <a:ea typeface="+mn-ea"/>
          <a:cs typeface="Consolas" pitchFamily="49" charset="0"/>
        </a:defRPr>
      </a:lvl2pPr>
      <a:lvl3pPr marL="571238"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3pPr>
      <a:lvl4pPr marL="820167"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4pPr>
      <a:lvl5pPr marL="1069085" indent="0"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9"/>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1491211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ransition>
    <p:fade/>
  </p:transition>
  <p:txStyles>
    <p:titleStyle>
      <a:lvl1pPr algn="l" defTabSz="68560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92" indent="-345192" algn="l" defTabSz="68560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591" indent="-296398" algn="l" defTabSz="68560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941" indent="-302350" algn="l" defTabSz="68560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426" indent="-25949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787" indent="-25235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424"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21"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27"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29"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07" rtl="0" eaLnBrk="1" latinLnBrk="0" hangingPunct="1">
        <a:defRPr sz="1400" kern="1200">
          <a:solidFill>
            <a:schemeClr val="tx1"/>
          </a:solidFill>
          <a:latin typeface="+mn-lt"/>
          <a:ea typeface="+mn-ea"/>
          <a:cs typeface="+mn-cs"/>
        </a:defRPr>
      </a:lvl1pPr>
      <a:lvl2pPr marL="342799" algn="l" defTabSz="685607" rtl="0" eaLnBrk="1" latinLnBrk="0" hangingPunct="1">
        <a:defRPr sz="1400" kern="1200">
          <a:solidFill>
            <a:schemeClr val="tx1"/>
          </a:solidFill>
          <a:latin typeface="+mn-lt"/>
          <a:ea typeface="+mn-ea"/>
          <a:cs typeface="+mn-cs"/>
        </a:defRPr>
      </a:lvl2pPr>
      <a:lvl3pPr marL="685607" algn="l" defTabSz="685607" rtl="0" eaLnBrk="1" latinLnBrk="0" hangingPunct="1">
        <a:defRPr sz="1400" kern="1200">
          <a:solidFill>
            <a:schemeClr val="tx1"/>
          </a:solidFill>
          <a:latin typeface="+mn-lt"/>
          <a:ea typeface="+mn-ea"/>
          <a:cs typeface="+mn-cs"/>
        </a:defRPr>
      </a:lvl3pPr>
      <a:lvl4pPr marL="1028409" algn="l" defTabSz="685607" rtl="0" eaLnBrk="1" latinLnBrk="0" hangingPunct="1">
        <a:defRPr sz="1400" kern="1200">
          <a:solidFill>
            <a:schemeClr val="tx1"/>
          </a:solidFill>
          <a:latin typeface="+mn-lt"/>
          <a:ea typeface="+mn-ea"/>
          <a:cs typeface="+mn-cs"/>
        </a:defRPr>
      </a:lvl4pPr>
      <a:lvl5pPr marL="1371215" algn="l" defTabSz="685607" rtl="0" eaLnBrk="1" latinLnBrk="0" hangingPunct="1">
        <a:defRPr sz="1400" kern="1200">
          <a:solidFill>
            <a:schemeClr val="tx1"/>
          </a:solidFill>
          <a:latin typeface="+mn-lt"/>
          <a:ea typeface="+mn-ea"/>
          <a:cs typeface="+mn-cs"/>
        </a:defRPr>
      </a:lvl5pPr>
      <a:lvl6pPr marL="1714012" algn="l" defTabSz="685607" rtl="0" eaLnBrk="1" latinLnBrk="0" hangingPunct="1">
        <a:defRPr sz="1400" kern="1200">
          <a:solidFill>
            <a:schemeClr val="tx1"/>
          </a:solidFill>
          <a:latin typeface="+mn-lt"/>
          <a:ea typeface="+mn-ea"/>
          <a:cs typeface="+mn-cs"/>
        </a:defRPr>
      </a:lvl6pPr>
      <a:lvl7pPr marL="2056820" algn="l" defTabSz="685607" rtl="0" eaLnBrk="1" latinLnBrk="0" hangingPunct="1">
        <a:defRPr sz="1400" kern="1200">
          <a:solidFill>
            <a:schemeClr val="tx1"/>
          </a:solidFill>
          <a:latin typeface="+mn-lt"/>
          <a:ea typeface="+mn-ea"/>
          <a:cs typeface="+mn-cs"/>
        </a:defRPr>
      </a:lvl7pPr>
      <a:lvl8pPr marL="2399624" algn="l" defTabSz="685607" rtl="0" eaLnBrk="1" latinLnBrk="0" hangingPunct="1">
        <a:defRPr sz="1400" kern="1200">
          <a:solidFill>
            <a:schemeClr val="tx1"/>
          </a:solidFill>
          <a:latin typeface="+mn-lt"/>
          <a:ea typeface="+mn-ea"/>
          <a:cs typeface="+mn-cs"/>
        </a:defRPr>
      </a:lvl8pPr>
      <a:lvl9pPr marL="2742429" algn="l" defTabSz="68560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6"/>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56008834"/>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ransition>
    <p:fade/>
  </p:transition>
  <p:txStyles>
    <p:titleStyle>
      <a:lvl1pPr algn="l" defTabSz="685693"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37" indent="-345237" algn="l" defTabSz="68569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3249923622"/>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transition>
    <p:fade/>
  </p:transition>
  <p:txStyles>
    <p:titleStyle>
      <a:lvl1pPr algn="l" defTabSz="685693"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65" marR="0" indent="-254765" algn="l" defTabSz="685693"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765" marR="0" indent="-175001" algn="l" defTabSz="68569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15"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598815" algn="l"/>
        </a:tabLst>
        <a:defRPr sz="1800" kern="1200" spc="0" baseline="0">
          <a:gradFill>
            <a:gsLst>
              <a:gs pos="1250">
                <a:schemeClr val="tx1"/>
              </a:gs>
              <a:gs pos="100000">
                <a:schemeClr val="tx1"/>
              </a:gs>
            </a:gsLst>
            <a:lin ang="5400000" scaled="0"/>
          </a:gradFill>
          <a:latin typeface="+mn-lt"/>
          <a:ea typeface="+mn-ea"/>
          <a:cs typeface="+mn-cs"/>
        </a:defRPr>
      </a:lvl3pPr>
      <a:lvl4pPr marL="772627" marR="0" indent="-173809" algn="l" defTabSz="685693"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676"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941676" algn="l"/>
        </a:tabLst>
        <a:defRPr sz="1500" kern="1200" spc="0" baseline="0">
          <a:gradFill>
            <a:gsLst>
              <a:gs pos="1250">
                <a:schemeClr val="tx1"/>
              </a:gs>
              <a:gs pos="100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429946104"/>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2" r:id="rId24"/>
    <p:sldLayoutId id="2147483833" r:id="rId25"/>
    <p:sldLayoutId id="2147483834" r:id="rId26"/>
  </p:sldLayoutIdLst>
  <p:transition>
    <p:fade/>
  </p:transition>
  <p:txStyles>
    <p:titleStyle>
      <a:lvl1pPr algn="l" defTabSz="685750"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86" marR="0" indent="-254786" algn="l" defTabSz="685750"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01" marR="0" indent="-175016" algn="l" defTabSz="68575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65"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598865" algn="l"/>
        </a:tabLst>
        <a:defRPr sz="1800" kern="1200" spc="0" baseline="0">
          <a:gradFill>
            <a:gsLst>
              <a:gs pos="1250">
                <a:schemeClr val="tx1"/>
              </a:gs>
              <a:gs pos="100000">
                <a:schemeClr val="tx1"/>
              </a:gs>
            </a:gsLst>
            <a:lin ang="5400000" scaled="0"/>
          </a:gradFill>
          <a:latin typeface="+mn-lt"/>
          <a:ea typeface="+mn-ea"/>
          <a:cs typeface="+mn-cs"/>
        </a:defRPr>
      </a:lvl3pPr>
      <a:lvl4pPr marL="772691" marR="0" indent="-173824" algn="l" defTabSz="68575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54"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941754" algn="l"/>
        </a:tabLst>
        <a:defRPr sz="1500" kern="1200" spc="0" baseline="0">
          <a:gradFill>
            <a:gsLst>
              <a:gs pos="1250">
                <a:schemeClr val="tx1"/>
              </a:gs>
              <a:gs pos="100000">
                <a:schemeClr val="tx1"/>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457049"/>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190871335"/>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p:transition>
    <p:fade/>
  </p:transition>
  <p:txStyles>
    <p:titleStyle>
      <a:lvl1pPr algn="l" defTabSz="685835"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312" indent="-345312" algn="l" defTabSz="685835"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6357565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Lst>
  <p:transition>
    <p:fade/>
  </p:transition>
  <p:txStyles>
    <p:title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12" indent="-345312" algn="l" defTabSz="6858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4918799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ransition>
    <p:fade/>
  </p:transition>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9.xml"/></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9.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21.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2.xml"/><Relationship Id="rId1" Type="http://schemas.openxmlformats.org/officeDocument/2006/relationships/slideLayout" Target="../slideLayouts/slideLayout9.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8.png"/><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2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a:effectLst>
                  <a:outerShdw blurRad="38100" dist="38100" dir="2700000" algn="tl">
                    <a:srgbClr val="000000"/>
                  </a:outerShdw>
                </a:effectLst>
              </a:rPr>
              <a:t>第</a:t>
            </a:r>
            <a:r>
              <a:rPr lang="en-US" altLang="zh-CN" sz="3600" b="1" dirty="0">
                <a:effectLst>
                  <a:outerShdw blurRad="38100" dist="38100" dir="2700000" algn="tl">
                    <a:srgbClr val="000000"/>
                  </a:outerShdw>
                </a:effectLst>
              </a:rPr>
              <a:t>11</a:t>
            </a:r>
            <a:r>
              <a:rPr lang="zh-CN" altLang="en-US" sz="3600" b="1" dirty="0">
                <a:effectLst>
                  <a:outerShdw blurRad="38100" dist="38100" dir="2700000" algn="tl">
                    <a:srgbClr val="000000"/>
                  </a:outerShdw>
                </a:effectLst>
              </a:rPr>
              <a:t>章 面向对象实现</a:t>
            </a: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a:effectLst>
                  <a:outerShdw blurRad="38100" dist="38100" dir="2700000" algn="tl">
                    <a:srgbClr val="000000"/>
                  </a:outerShdw>
                </a:effectLst>
                <a:latin typeface="楷体" pitchFamily="49" charset="-122"/>
                <a:ea typeface="楷体" pitchFamily="49" charset="-122"/>
                <a:cs typeface="+mj-cs"/>
              </a:rPr>
              <a:t>软件工程</a:t>
            </a: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4214640870"/>
      </p:ext>
    </p:extLst>
  </p:cSld>
  <p:clrMapOvr>
    <a:masterClrMapping/>
  </p:clrMapOvr>
  <p:transition>
    <p:fade/>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42910" y="1654903"/>
            <a:ext cx="1894626" cy="1635268"/>
            <a:chOff x="708848" y="1820882"/>
            <a:chExt cx="3429000" cy="2791497"/>
          </a:xfrm>
        </p:grpSpPr>
        <p:sp>
          <p:nvSpPr>
            <p:cNvPr id="5"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4" y="2637933"/>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solidFill>
                  <a:latin typeface="楷体" pitchFamily="49" charset="-122"/>
                  <a:ea typeface="楷体" pitchFamily="49" charset="-122"/>
                </a:rPr>
                <a:t>程序设计</a:t>
              </a:r>
              <a:br>
                <a:rPr lang="en-US" altLang="zh-CN" sz="2400" b="1" dirty="0">
                  <a:solidFill>
                    <a:schemeClr val="tx1"/>
                  </a:solidFill>
                  <a:latin typeface="楷体" pitchFamily="49" charset="-122"/>
                  <a:ea typeface="楷体" pitchFamily="49" charset="-122"/>
                </a:rPr>
              </a:br>
              <a:r>
                <a:rPr lang="zh-CN" altLang="en-US" sz="2400" b="1" dirty="0">
                  <a:solidFill>
                    <a:schemeClr val="tx1"/>
                  </a:solidFill>
                  <a:latin typeface="楷体" pitchFamily="49" charset="-122"/>
                  <a:ea typeface="楷体" pitchFamily="49" charset="-122"/>
                </a:rPr>
                <a:t>语言</a:t>
              </a:r>
              <a:endParaRPr lang="en-US" sz="2400" b="1" dirty="0">
                <a:solidFill>
                  <a:schemeClr val="tx1"/>
                </a:solidFill>
                <a:latin typeface="楷体" pitchFamily="49" charset="-122"/>
                <a:ea typeface="楷体" pitchFamily="49" charset="-122"/>
              </a:endParaRPr>
            </a:p>
          </p:txBody>
        </p:sp>
      </p:grpSp>
      <p:grpSp>
        <p:nvGrpSpPr>
          <p:cNvPr id="4" name="Group 4"/>
          <p:cNvGrpSpPr/>
          <p:nvPr/>
        </p:nvGrpSpPr>
        <p:grpSpPr>
          <a:xfrm>
            <a:off x="2606949" y="1651654"/>
            <a:ext cx="1894626" cy="1635268"/>
            <a:chOff x="708848" y="1820882"/>
            <a:chExt cx="3429000" cy="2791497"/>
          </a:xfrm>
        </p:grpSpPr>
        <p:sp>
          <p:nvSpPr>
            <p:cNvPr id="8"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9" name="Content Placeholder 4"/>
            <p:cNvSpPr txBox="1">
              <a:spLocks/>
            </p:cNvSpPr>
            <p:nvPr/>
          </p:nvSpPr>
          <p:spPr>
            <a:xfrm>
              <a:off x="971134" y="25491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程序设计</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风格</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4"/>
          <p:cNvGrpSpPr/>
          <p:nvPr/>
        </p:nvGrpSpPr>
        <p:grpSpPr>
          <a:xfrm>
            <a:off x="4570988" y="1648405"/>
            <a:ext cx="1894626" cy="1635268"/>
            <a:chOff x="708848" y="1820882"/>
            <a:chExt cx="3429000" cy="2791497"/>
          </a:xfrm>
        </p:grpSpPr>
        <p:sp>
          <p:nvSpPr>
            <p:cNvPr id="11"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2" name="Content Placeholder 4"/>
            <p:cNvSpPr txBox="1">
              <a:spLocks/>
            </p:cNvSpPr>
            <p:nvPr/>
          </p:nvSpPr>
          <p:spPr>
            <a:xfrm>
              <a:off x="971134" y="2554654"/>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测试</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策略</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0" name="Group 4"/>
          <p:cNvGrpSpPr/>
          <p:nvPr/>
        </p:nvGrpSpPr>
        <p:grpSpPr>
          <a:xfrm>
            <a:off x="6535026" y="1643056"/>
            <a:ext cx="1894626" cy="1635268"/>
            <a:chOff x="708848" y="1820882"/>
            <a:chExt cx="3429000" cy="2791497"/>
          </a:xfrm>
        </p:grpSpPr>
        <p:sp>
          <p:nvSpPr>
            <p:cNvPr id="14"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5" name="Content Placeholder 4"/>
            <p:cNvSpPr txBox="1">
              <a:spLocks/>
            </p:cNvSpPr>
            <p:nvPr/>
          </p:nvSpPr>
          <p:spPr>
            <a:xfrm>
              <a:off x="971134" y="25227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测试用例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425232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11.2 </a:t>
            </a:r>
            <a:r>
              <a:rPr lang="zh-CN" altLang="en-US" b="1" dirty="0">
                <a:latin typeface="楷体" pitchFamily="49" charset="-122"/>
                <a:ea typeface="楷体" pitchFamily="49" charset="-122"/>
              </a:rPr>
              <a:t>程序设计风格</a:t>
            </a:r>
            <a:r>
              <a:rPr altLang="zh-CN" b="1" dirty="0">
                <a:latin typeface="楷体" pitchFamily="49" charset="-122"/>
                <a:ea typeface="楷体" pitchFamily="49" charset="-122"/>
              </a:rPr>
              <a:t> </a:t>
            </a:r>
            <a:endParaRPr lang="zh-CN" altLang="en-US" b="1" dirty="0">
              <a:latin typeface="楷体" pitchFamily="49" charset="-122"/>
              <a:ea typeface="楷体" pitchFamily="49" charset="-122"/>
            </a:endParaRPr>
          </a:p>
        </p:txBody>
      </p:sp>
      <p:sp>
        <p:nvSpPr>
          <p:cNvPr id="19" name="矩形 18"/>
          <p:cNvSpPr/>
          <p:nvPr/>
        </p:nvSpPr>
        <p:spPr>
          <a:xfrm>
            <a:off x="428596" y="928676"/>
            <a:ext cx="8358246" cy="1384995"/>
          </a:xfrm>
          <a:prstGeom prst="rect">
            <a:avLst/>
          </a:prstGeom>
        </p:spPr>
        <p:txBody>
          <a:bodyPr wrap="square">
            <a:spAutoFit/>
          </a:bodyPr>
          <a:lstStyle/>
          <a:p>
            <a:r>
              <a:rPr lang="zh-CN" altLang="en-US" sz="2800" b="1" dirty="0">
                <a:latin typeface="楷体" pitchFamily="49" charset="-122"/>
                <a:ea typeface="楷体" pitchFamily="49" charset="-122"/>
              </a:rPr>
              <a:t>良好的面向对象程序设计风格，既包括传统的程序设计风格准则，也包括为适应面向对象方法所特有的概念</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例如，继承性</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而必须遵循的一些新准则。</a:t>
            </a:r>
          </a:p>
        </p:txBody>
      </p:sp>
      <p:grpSp>
        <p:nvGrpSpPr>
          <p:cNvPr id="3" name="Group 4"/>
          <p:cNvGrpSpPr/>
          <p:nvPr/>
        </p:nvGrpSpPr>
        <p:grpSpPr>
          <a:xfrm>
            <a:off x="1500166" y="2492653"/>
            <a:ext cx="1894626" cy="1635268"/>
            <a:chOff x="708848" y="1820882"/>
            <a:chExt cx="3429000" cy="2791497"/>
          </a:xfrm>
        </p:grpSpPr>
        <p:sp>
          <p:nvSpPr>
            <p:cNvPr id="8"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9" name="Content Placeholder 4"/>
            <p:cNvSpPr txBox="1">
              <a:spLocks/>
            </p:cNvSpPr>
            <p:nvPr/>
          </p:nvSpPr>
          <p:spPr>
            <a:xfrm>
              <a:off x="971134" y="25491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提高</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可重用性</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4"/>
          <p:cNvGrpSpPr/>
          <p:nvPr/>
        </p:nvGrpSpPr>
        <p:grpSpPr>
          <a:xfrm>
            <a:off x="3464205" y="2489404"/>
            <a:ext cx="1894626" cy="1635268"/>
            <a:chOff x="708848" y="1820882"/>
            <a:chExt cx="3429000" cy="2791497"/>
          </a:xfrm>
        </p:grpSpPr>
        <p:sp>
          <p:nvSpPr>
            <p:cNvPr id="11"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2" name="Content Placeholder 4"/>
            <p:cNvSpPr txBox="1">
              <a:spLocks/>
            </p:cNvSpPr>
            <p:nvPr/>
          </p:nvSpPr>
          <p:spPr>
            <a:xfrm>
              <a:off x="971134" y="2554654"/>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提高</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可扩充性</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5" name="Group 4"/>
          <p:cNvGrpSpPr/>
          <p:nvPr/>
        </p:nvGrpSpPr>
        <p:grpSpPr>
          <a:xfrm>
            <a:off x="5428243" y="2484055"/>
            <a:ext cx="1894626" cy="1635268"/>
            <a:chOff x="708848" y="1820882"/>
            <a:chExt cx="3429000" cy="2791497"/>
          </a:xfrm>
        </p:grpSpPr>
        <p:sp>
          <p:nvSpPr>
            <p:cNvPr id="14"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5" name="Content Placeholder 4"/>
            <p:cNvSpPr txBox="1">
              <a:spLocks/>
            </p:cNvSpPr>
            <p:nvPr/>
          </p:nvSpPr>
          <p:spPr>
            <a:xfrm>
              <a:off x="971134" y="2522708"/>
              <a:ext cx="2895599" cy="126094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提高</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健壮性</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425232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childTnLst>
                                </p:cTn>
                              </p:par>
                            </p:childTnLst>
                          </p:cTn>
                        </p:par>
                        <p:par>
                          <p:cTn id="12" fill="hold">
                            <p:stCondLst>
                              <p:cond delay="0"/>
                            </p:stCondLst>
                            <p:childTnLst>
                              <p:par>
                                <p:cTn id="13" presetID="1" presetClass="entr" presetSubtype="0" fill="hold" nodeType="after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par>
                          <p:cTn id="15" fill="hold">
                            <p:stCondLst>
                              <p:cond delay="0"/>
                            </p:stCondLst>
                            <p:childTnLst>
                              <p:par>
                                <p:cTn id="16" presetID="1" presetClass="entr" presetSubtype="0" fill="hold" nodeType="afterEffect">
                                  <p:stCondLst>
                                    <p:cond delay="0"/>
                                  </p:stCondLst>
                                  <p:childTnLst>
                                    <p:set>
                                      <p:cBhvr>
                                        <p:cTn id="17"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1</a:t>
            </a:r>
            <a:r>
              <a:rPr lang="zh-CN" altLang="en-US" b="1" dirty="0">
                <a:latin typeface="楷体" pitchFamily="49" charset="-122"/>
                <a:ea typeface="楷体" pitchFamily="49" charset="-122"/>
              </a:rPr>
              <a:t>）提高可重用性</a:t>
            </a:r>
          </a:p>
        </p:txBody>
      </p:sp>
      <p:sp>
        <p:nvSpPr>
          <p:cNvPr id="19" name="矩形 18"/>
          <p:cNvSpPr/>
          <p:nvPr/>
        </p:nvSpPr>
        <p:spPr>
          <a:xfrm>
            <a:off x="428596" y="928676"/>
            <a:ext cx="8358246" cy="3539430"/>
          </a:xfrm>
          <a:prstGeom prst="rect">
            <a:avLst/>
          </a:prstGeom>
        </p:spPr>
        <p:txBody>
          <a:bodyPr wrap="square">
            <a:spAutoFit/>
          </a:bodyPr>
          <a:lstStyle/>
          <a:p>
            <a:r>
              <a:rPr lang="zh-CN" altLang="en-US" sz="2800" b="1" dirty="0">
                <a:latin typeface="楷体" pitchFamily="49" charset="-122"/>
                <a:ea typeface="楷体" pitchFamily="49" charset="-122"/>
              </a:rPr>
              <a:t>代码重用有两种： 一种是本项目内的代码重用，另一种是新项目重用旧项目的代码。内部重用主要是找出设计中相同或相似的部分，然后利用继承机制共享它们。为做到外部重用，则必须有长远眼光，需要反复考虑精心设计。</a:t>
            </a:r>
            <a:endParaRPr lang="en-US" altLang="zh-CN" sz="2800" b="1" dirty="0">
              <a:latin typeface="楷体" pitchFamily="49" charset="-122"/>
              <a:ea typeface="楷体" pitchFamily="49" charset="-122"/>
            </a:endParaRPr>
          </a:p>
          <a:p>
            <a:pPr indent="361950"/>
            <a:r>
              <a:rPr lang="en-US" altLang="zh-CN" sz="2800" b="1" dirty="0">
                <a:latin typeface="楷体" pitchFamily="49" charset="-122"/>
                <a:ea typeface="楷体" pitchFamily="49" charset="-122"/>
              </a:rPr>
              <a:t>a.</a:t>
            </a:r>
            <a:r>
              <a:rPr lang="zh-CN" altLang="en-US" sz="2800" b="1" dirty="0">
                <a:latin typeface="楷体" pitchFamily="49" charset="-122"/>
                <a:ea typeface="楷体" pitchFamily="49" charset="-122"/>
              </a:rPr>
              <a:t>提高方法的内聚</a:t>
            </a:r>
            <a:endParaRPr lang="en-US" altLang="zh-CN" sz="2800" b="1" dirty="0">
              <a:latin typeface="楷体" pitchFamily="49" charset="-122"/>
              <a:ea typeface="楷体" pitchFamily="49" charset="-122"/>
            </a:endParaRPr>
          </a:p>
          <a:p>
            <a:pPr indent="361950"/>
            <a:r>
              <a:rPr lang="en-US" altLang="zh-CN" sz="2800" b="1" dirty="0">
                <a:latin typeface="楷体" pitchFamily="49" charset="-122"/>
                <a:ea typeface="楷体" pitchFamily="49" charset="-122"/>
              </a:rPr>
              <a:t>b.</a:t>
            </a:r>
            <a:r>
              <a:rPr lang="zh-CN" altLang="en-US" sz="2800" b="1" dirty="0">
                <a:latin typeface="楷体" pitchFamily="49" charset="-122"/>
                <a:ea typeface="楷体" pitchFamily="49" charset="-122"/>
              </a:rPr>
              <a:t>减少方法的规模</a:t>
            </a:r>
            <a:endParaRPr lang="en-US" altLang="zh-CN" sz="2800" b="1" dirty="0">
              <a:latin typeface="楷体" pitchFamily="49" charset="-122"/>
              <a:ea typeface="楷体" pitchFamily="49" charset="-122"/>
            </a:endParaRPr>
          </a:p>
          <a:p>
            <a:pPr indent="361950"/>
            <a:r>
              <a:rPr lang="en-US" altLang="zh-CN" sz="2800" b="1" dirty="0">
                <a:latin typeface="楷体" pitchFamily="49" charset="-122"/>
                <a:ea typeface="楷体" pitchFamily="49" charset="-122"/>
              </a:rPr>
              <a:t>c.</a:t>
            </a:r>
            <a:r>
              <a:rPr lang="zh-CN" altLang="en-US" sz="2800" b="1" dirty="0">
                <a:latin typeface="楷体" pitchFamily="49" charset="-122"/>
                <a:ea typeface="楷体" pitchFamily="49" charset="-122"/>
              </a:rPr>
              <a:t>保持方法的一致性</a:t>
            </a:r>
          </a:p>
        </p:txBody>
      </p:sp>
    </p:spTree>
    <p:extLst>
      <p:ext uri="{BB962C8B-B14F-4D97-AF65-F5344CB8AC3E}">
        <p14:creationId xmlns:p14="http://schemas.microsoft.com/office/powerpoint/2010/main" val="425232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up)">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up)">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wipe(up)">
                                      <p:cBhvr>
                                        <p:cTn id="2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1</a:t>
            </a:r>
            <a:r>
              <a:rPr lang="zh-CN" altLang="en-US" b="1" dirty="0">
                <a:latin typeface="楷体" pitchFamily="49" charset="-122"/>
                <a:ea typeface="楷体" pitchFamily="49" charset="-122"/>
              </a:rPr>
              <a:t>）提高可重用性</a:t>
            </a:r>
          </a:p>
        </p:txBody>
      </p:sp>
      <p:sp>
        <p:nvSpPr>
          <p:cNvPr id="19" name="矩形 18"/>
          <p:cNvSpPr/>
          <p:nvPr/>
        </p:nvSpPr>
        <p:spPr>
          <a:xfrm>
            <a:off x="428596" y="928676"/>
            <a:ext cx="8358246" cy="3970318"/>
          </a:xfrm>
          <a:prstGeom prst="rect">
            <a:avLst/>
          </a:prstGeom>
        </p:spPr>
        <p:txBody>
          <a:bodyPr wrap="square">
            <a:spAutoFit/>
          </a:bodyPr>
          <a:lstStyle/>
          <a:p>
            <a:pPr indent="361950"/>
            <a:r>
              <a:rPr lang="en-US" altLang="zh-CN" sz="2800" b="1" dirty="0">
                <a:latin typeface="楷体" pitchFamily="49" charset="-122"/>
                <a:ea typeface="楷体" pitchFamily="49" charset="-122"/>
              </a:rPr>
              <a:t>d.</a:t>
            </a:r>
            <a:r>
              <a:rPr lang="zh-CN" altLang="en-US" sz="2800" b="1" dirty="0">
                <a:latin typeface="楷体" pitchFamily="49" charset="-122"/>
                <a:ea typeface="楷体" pitchFamily="49" charset="-122"/>
              </a:rPr>
              <a:t>把策略与实现分开</a:t>
            </a:r>
            <a:endParaRPr lang="en-US" altLang="zh-CN" sz="2800" b="1" dirty="0">
              <a:latin typeface="楷体" pitchFamily="49" charset="-122"/>
              <a:ea typeface="楷体" pitchFamily="49" charset="-122"/>
            </a:endParaRPr>
          </a:p>
          <a:p>
            <a:pPr indent="361950"/>
            <a:r>
              <a:rPr lang="zh-CN" altLang="en-US" sz="2800" b="1" dirty="0">
                <a:latin typeface="楷体" pitchFamily="49" charset="-122"/>
                <a:ea typeface="楷体" pitchFamily="49" charset="-122"/>
              </a:rPr>
              <a:t>策略方法：负责做出决策，提供变元，并且管理全局资源。</a:t>
            </a:r>
            <a:endParaRPr lang="en-US" altLang="zh-CN" sz="2800" b="1" dirty="0">
              <a:latin typeface="楷体" pitchFamily="49" charset="-122"/>
              <a:ea typeface="楷体" pitchFamily="49" charset="-122"/>
            </a:endParaRPr>
          </a:p>
          <a:p>
            <a:pPr indent="361950"/>
            <a:r>
              <a:rPr lang="zh-CN" altLang="en-US" sz="2800" b="1" dirty="0">
                <a:latin typeface="楷体" pitchFamily="49" charset="-122"/>
                <a:ea typeface="楷体" pitchFamily="49" charset="-122"/>
              </a:rPr>
              <a:t>实现方法：负责完成具体的操作，但却并不做出是否执行这个操作的决定，也不知道为什么执行这个操作。</a:t>
            </a:r>
            <a:endParaRPr lang="en-US" altLang="zh-CN" sz="2800" b="1" dirty="0">
              <a:latin typeface="楷体" pitchFamily="49" charset="-122"/>
              <a:ea typeface="楷体" pitchFamily="49" charset="-122"/>
            </a:endParaRPr>
          </a:p>
          <a:p>
            <a:pPr indent="361950"/>
            <a:r>
              <a:rPr lang="zh-CN" altLang="en-US" sz="2800" b="1" dirty="0">
                <a:latin typeface="楷体" pitchFamily="49" charset="-122"/>
                <a:ea typeface="楷体" pitchFamily="49" charset="-122"/>
              </a:rPr>
              <a:t>在编程时应该把算法的核心部分放在一个单独的具体实现方法中。为此需要从策略方法中提取出具体参数，作为调用实现方法的变元。</a:t>
            </a:r>
          </a:p>
        </p:txBody>
      </p:sp>
    </p:spTree>
    <p:extLst>
      <p:ext uri="{BB962C8B-B14F-4D97-AF65-F5344CB8AC3E}">
        <p14:creationId xmlns:p14="http://schemas.microsoft.com/office/powerpoint/2010/main" val="425232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up)">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up)">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wipe(up)">
                                      <p:cBhvr>
                                        <p:cTn id="2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1</a:t>
            </a:r>
            <a:r>
              <a:rPr lang="zh-CN" altLang="en-US" b="1" dirty="0">
                <a:latin typeface="楷体" pitchFamily="49" charset="-122"/>
                <a:ea typeface="楷体" pitchFamily="49" charset="-122"/>
              </a:rPr>
              <a:t>）提高可重用性</a:t>
            </a:r>
          </a:p>
        </p:txBody>
      </p:sp>
      <p:sp>
        <p:nvSpPr>
          <p:cNvPr id="19" name="矩形 18"/>
          <p:cNvSpPr/>
          <p:nvPr/>
        </p:nvSpPr>
        <p:spPr>
          <a:xfrm>
            <a:off x="428596" y="928676"/>
            <a:ext cx="8358246" cy="2677656"/>
          </a:xfrm>
          <a:prstGeom prst="rect">
            <a:avLst/>
          </a:prstGeom>
        </p:spPr>
        <p:txBody>
          <a:bodyPr wrap="square">
            <a:spAutoFit/>
          </a:bodyPr>
          <a:lstStyle/>
          <a:p>
            <a:pPr indent="361950"/>
            <a:r>
              <a:rPr lang="en-US" altLang="zh-CN" sz="2800" b="1" dirty="0">
                <a:latin typeface="楷体" pitchFamily="49" charset="-122"/>
                <a:ea typeface="楷体" pitchFamily="49" charset="-122"/>
              </a:rPr>
              <a:t>e.</a:t>
            </a:r>
            <a:r>
              <a:rPr lang="zh-CN" altLang="en-US" sz="2800" b="1" dirty="0">
                <a:latin typeface="楷体" pitchFamily="49" charset="-122"/>
                <a:ea typeface="楷体" pitchFamily="49" charset="-122"/>
              </a:rPr>
              <a:t>全面覆盖</a:t>
            </a:r>
            <a:endParaRPr lang="en-US" altLang="zh-CN" sz="2800" b="1" dirty="0">
              <a:latin typeface="楷体" pitchFamily="49" charset="-122"/>
              <a:ea typeface="楷体" pitchFamily="49" charset="-122"/>
            </a:endParaRPr>
          </a:p>
          <a:p>
            <a:pPr indent="361950"/>
            <a:r>
              <a:rPr lang="zh-CN" altLang="en-US" sz="2800" b="1" dirty="0">
                <a:latin typeface="楷体" pitchFamily="49" charset="-122"/>
                <a:ea typeface="楷体" pitchFamily="49" charset="-122"/>
              </a:rPr>
              <a:t>如果输入条件的各种组合都可能出现，则应该针对所有组合写出方法，而不能仅仅针对当前用到的组合情况写方法。</a:t>
            </a:r>
            <a:endParaRPr lang="en-US" altLang="zh-CN" sz="2800" b="1" dirty="0">
              <a:latin typeface="楷体" pitchFamily="49" charset="-122"/>
              <a:ea typeface="楷体" pitchFamily="49" charset="-122"/>
            </a:endParaRPr>
          </a:p>
          <a:p>
            <a:pPr indent="361950"/>
            <a:r>
              <a:rPr lang="en-US" altLang="zh-CN" sz="2800" b="1" dirty="0">
                <a:latin typeface="楷体" pitchFamily="49" charset="-122"/>
                <a:ea typeface="楷体" pitchFamily="49" charset="-122"/>
              </a:rPr>
              <a:t>f.</a:t>
            </a:r>
            <a:r>
              <a:rPr lang="zh-CN" altLang="en-US" sz="2800" b="1" dirty="0">
                <a:latin typeface="楷体" pitchFamily="49" charset="-122"/>
                <a:ea typeface="楷体" pitchFamily="49" charset="-122"/>
              </a:rPr>
              <a:t>尽量不使用全局变量</a:t>
            </a:r>
            <a:endParaRPr lang="en-US" altLang="zh-CN" sz="2800" b="1" dirty="0">
              <a:latin typeface="楷体" pitchFamily="49" charset="-122"/>
              <a:ea typeface="楷体" pitchFamily="49" charset="-122"/>
            </a:endParaRPr>
          </a:p>
          <a:p>
            <a:pPr indent="361950"/>
            <a:r>
              <a:rPr lang="en-US" altLang="zh-CN" sz="2800" b="1" dirty="0">
                <a:latin typeface="楷体" pitchFamily="49" charset="-122"/>
                <a:ea typeface="楷体" pitchFamily="49" charset="-122"/>
              </a:rPr>
              <a:t>g.</a:t>
            </a:r>
            <a:r>
              <a:rPr lang="zh-CN" altLang="en-US" sz="2800" b="1" dirty="0">
                <a:latin typeface="楷体" pitchFamily="49" charset="-122"/>
                <a:ea typeface="楷体" pitchFamily="49" charset="-122"/>
              </a:rPr>
              <a:t>利用继承机制</a:t>
            </a:r>
            <a:endParaRPr lang="en-US" altLang="zh-CN" sz="2800" b="1" dirty="0">
              <a:latin typeface="楷体" pitchFamily="49" charset="-122"/>
              <a:ea typeface="楷体" pitchFamily="49" charset="-122"/>
            </a:endParaRPr>
          </a:p>
        </p:txBody>
      </p:sp>
    </p:spTree>
    <p:extLst>
      <p:ext uri="{BB962C8B-B14F-4D97-AF65-F5344CB8AC3E}">
        <p14:creationId xmlns:p14="http://schemas.microsoft.com/office/powerpoint/2010/main" val="425232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up)">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up)">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wipe(up)">
                                      <p:cBhvr>
                                        <p:cTn id="2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11.2 </a:t>
            </a:r>
            <a:r>
              <a:rPr lang="zh-CN" altLang="en-US" b="1" dirty="0">
                <a:latin typeface="楷体" pitchFamily="49" charset="-122"/>
                <a:ea typeface="楷体" pitchFamily="49" charset="-122"/>
              </a:rPr>
              <a:t>程序设计风格</a:t>
            </a:r>
            <a:r>
              <a:rPr altLang="zh-CN" b="1" dirty="0">
                <a:latin typeface="楷体" pitchFamily="49" charset="-122"/>
                <a:ea typeface="楷体" pitchFamily="49" charset="-122"/>
              </a:rPr>
              <a:t> </a:t>
            </a:r>
            <a:endParaRPr lang="zh-CN" altLang="en-US" b="1" dirty="0">
              <a:latin typeface="楷体" pitchFamily="49" charset="-122"/>
              <a:ea typeface="楷体" pitchFamily="49" charset="-122"/>
            </a:endParaRPr>
          </a:p>
        </p:txBody>
      </p:sp>
      <p:sp>
        <p:nvSpPr>
          <p:cNvPr id="19" name="矩形 18"/>
          <p:cNvSpPr/>
          <p:nvPr/>
        </p:nvSpPr>
        <p:spPr>
          <a:xfrm>
            <a:off x="428596" y="928676"/>
            <a:ext cx="8358246" cy="1384995"/>
          </a:xfrm>
          <a:prstGeom prst="rect">
            <a:avLst/>
          </a:prstGeom>
        </p:spPr>
        <p:txBody>
          <a:bodyPr wrap="square">
            <a:spAutoFit/>
          </a:bodyPr>
          <a:lstStyle/>
          <a:p>
            <a:r>
              <a:rPr lang="zh-CN" altLang="en-US" sz="2800" b="1" dirty="0">
                <a:latin typeface="楷体" pitchFamily="49" charset="-122"/>
                <a:ea typeface="楷体" pitchFamily="49" charset="-122"/>
              </a:rPr>
              <a:t>良好的面向对象程序设计风格，既包括传统的程序设计风格准则，也包括为适应面向对象方法所特有的概念</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例如，继承性</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而必须遵循的一些新准则。</a:t>
            </a:r>
          </a:p>
        </p:txBody>
      </p:sp>
      <p:grpSp>
        <p:nvGrpSpPr>
          <p:cNvPr id="3" name="Group 4"/>
          <p:cNvGrpSpPr/>
          <p:nvPr/>
        </p:nvGrpSpPr>
        <p:grpSpPr>
          <a:xfrm>
            <a:off x="1500166" y="2492653"/>
            <a:ext cx="1894626" cy="1635268"/>
            <a:chOff x="708848" y="1820882"/>
            <a:chExt cx="3429000" cy="2791497"/>
          </a:xfrm>
        </p:grpSpPr>
        <p:sp>
          <p:nvSpPr>
            <p:cNvPr id="8"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9" name="Content Placeholder 4"/>
            <p:cNvSpPr txBox="1">
              <a:spLocks/>
            </p:cNvSpPr>
            <p:nvPr/>
          </p:nvSpPr>
          <p:spPr>
            <a:xfrm>
              <a:off x="971134" y="25491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solidFill>
                  <a:latin typeface="楷体" pitchFamily="49" charset="-122"/>
                  <a:ea typeface="楷体" pitchFamily="49" charset="-122"/>
                </a:rPr>
                <a:t>提高</a:t>
              </a:r>
              <a:br>
                <a:rPr lang="en-US" altLang="zh-CN" sz="2400" b="1" dirty="0">
                  <a:solidFill>
                    <a:schemeClr val="tx1"/>
                  </a:solidFill>
                  <a:latin typeface="楷体" pitchFamily="49" charset="-122"/>
                  <a:ea typeface="楷体" pitchFamily="49" charset="-122"/>
                </a:rPr>
              </a:br>
              <a:r>
                <a:rPr lang="zh-CN" altLang="en-US" sz="2400" b="1" dirty="0">
                  <a:solidFill>
                    <a:schemeClr val="tx1"/>
                  </a:solidFill>
                  <a:latin typeface="楷体" pitchFamily="49" charset="-122"/>
                  <a:ea typeface="楷体" pitchFamily="49" charset="-122"/>
                </a:rPr>
                <a:t>可重用性</a:t>
              </a:r>
              <a:endParaRPr lang="en-US" sz="2400" b="1" dirty="0">
                <a:solidFill>
                  <a:schemeClr val="tx1"/>
                </a:solidFill>
                <a:latin typeface="楷体" pitchFamily="49" charset="-122"/>
                <a:ea typeface="楷体" pitchFamily="49" charset="-122"/>
              </a:endParaRPr>
            </a:p>
          </p:txBody>
        </p:sp>
      </p:grpSp>
      <p:grpSp>
        <p:nvGrpSpPr>
          <p:cNvPr id="4" name="Group 4"/>
          <p:cNvGrpSpPr/>
          <p:nvPr/>
        </p:nvGrpSpPr>
        <p:grpSpPr>
          <a:xfrm>
            <a:off x="3464205" y="2489404"/>
            <a:ext cx="1894626" cy="1635268"/>
            <a:chOff x="708848" y="1820882"/>
            <a:chExt cx="3429000" cy="2791497"/>
          </a:xfrm>
        </p:grpSpPr>
        <p:sp>
          <p:nvSpPr>
            <p:cNvPr id="11"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2" name="Content Placeholder 4"/>
            <p:cNvSpPr txBox="1">
              <a:spLocks/>
            </p:cNvSpPr>
            <p:nvPr/>
          </p:nvSpPr>
          <p:spPr>
            <a:xfrm>
              <a:off x="971134" y="2554654"/>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提高</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可扩充性</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5" name="Group 4"/>
          <p:cNvGrpSpPr/>
          <p:nvPr/>
        </p:nvGrpSpPr>
        <p:grpSpPr>
          <a:xfrm>
            <a:off x="5428243" y="2484055"/>
            <a:ext cx="1894626" cy="1635268"/>
            <a:chOff x="708848" y="1820882"/>
            <a:chExt cx="3429000" cy="2791497"/>
          </a:xfrm>
        </p:grpSpPr>
        <p:sp>
          <p:nvSpPr>
            <p:cNvPr id="14"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5" name="Content Placeholder 4"/>
            <p:cNvSpPr txBox="1">
              <a:spLocks/>
            </p:cNvSpPr>
            <p:nvPr/>
          </p:nvSpPr>
          <p:spPr>
            <a:xfrm>
              <a:off x="971134" y="2522708"/>
              <a:ext cx="2895599" cy="126094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提高</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健壮性</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425232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4"/>
                                        </p:tgtEl>
                                      </p:cBhvr>
                                    </p:animEffect>
                                    <p:animScale>
                                      <p:cBhvr>
                                        <p:cTn id="7"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2</a:t>
            </a:r>
            <a:r>
              <a:rPr lang="zh-CN" altLang="en-US" b="1" dirty="0">
                <a:latin typeface="楷体" pitchFamily="49" charset="-122"/>
                <a:ea typeface="楷体" pitchFamily="49" charset="-122"/>
              </a:rPr>
              <a:t>）提高可扩充性</a:t>
            </a:r>
          </a:p>
        </p:txBody>
      </p:sp>
      <p:sp>
        <p:nvSpPr>
          <p:cNvPr id="25" name="内容占位符 2"/>
          <p:cNvSpPr>
            <a:spLocks noGrp="1"/>
          </p:cNvSpPr>
          <p:nvPr>
            <p:ph idx="1"/>
          </p:nvPr>
        </p:nvSpPr>
        <p:spPr>
          <a:xfrm>
            <a:off x="389436" y="1085852"/>
            <a:ext cx="8363938" cy="1809726"/>
          </a:xfrm>
        </p:spPr>
        <p:txBody>
          <a:bodyPr/>
          <a:lstStyle/>
          <a:p>
            <a:r>
              <a:rPr lang="zh-CN" altLang="en-US" sz="2800" b="1" dirty="0">
                <a:latin typeface="楷体" pitchFamily="49" charset="-122"/>
                <a:ea typeface="楷体" pitchFamily="49" charset="-122"/>
              </a:rPr>
              <a:t>封装实现策略</a:t>
            </a:r>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不要一个方法遍历多条关联链</a:t>
            </a:r>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避免使用多分支语句</a:t>
            </a:r>
            <a:endParaRPr lang="en-US" altLang="zh-CN" sz="2800" b="1" dirty="0">
              <a:latin typeface="楷体" pitchFamily="49" charset="-122"/>
              <a:ea typeface="楷体" pitchFamily="49" charset="-122"/>
            </a:endParaRPr>
          </a:p>
          <a:p>
            <a:r>
              <a:rPr lang="zh-CN" altLang="en-US" sz="2800" b="1" dirty="0">
                <a:latin typeface="楷体" pitchFamily="49" charset="-122"/>
                <a:ea typeface="楷体" pitchFamily="49" charset="-122"/>
              </a:rPr>
              <a:t>精心确定共有方法</a:t>
            </a:r>
          </a:p>
        </p:txBody>
      </p:sp>
    </p:spTree>
    <p:extLst>
      <p:ext uri="{BB962C8B-B14F-4D97-AF65-F5344CB8AC3E}">
        <p14:creationId xmlns:p14="http://schemas.microsoft.com/office/powerpoint/2010/main" val="151344611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25">
                                            <p:txEl>
                                              <p:pRg st="0" end="0"/>
                                            </p:txEl>
                                          </p:spTgt>
                                        </p:tgtEl>
                                        <p:attrNameLst>
                                          <p:attrName>style.visibility</p:attrName>
                                        </p:attrNameLst>
                                      </p:cBhvr>
                                      <p:to>
                                        <p:strVal val="visible"/>
                                      </p:to>
                                    </p:set>
                                    <p:animEffect transition="in" filter="wipe(up)">
                                      <p:cBhvr>
                                        <p:cTn id="7" dur="500"/>
                                        <p:tgtEl>
                                          <p:spTgt spid="2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25">
                                            <p:txEl>
                                              <p:pRg st="1" end="1"/>
                                            </p:txEl>
                                          </p:spTgt>
                                        </p:tgtEl>
                                        <p:attrNameLst>
                                          <p:attrName>style.visibility</p:attrName>
                                        </p:attrNameLst>
                                      </p:cBhvr>
                                      <p:to>
                                        <p:strVal val="visible"/>
                                      </p:to>
                                    </p:set>
                                    <p:animEffect transition="in" filter="wipe(up)">
                                      <p:cBhvr>
                                        <p:cTn id="12" dur="500"/>
                                        <p:tgtEl>
                                          <p:spTgt spid="2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25">
                                            <p:txEl>
                                              <p:pRg st="2" end="2"/>
                                            </p:txEl>
                                          </p:spTgt>
                                        </p:tgtEl>
                                        <p:attrNameLst>
                                          <p:attrName>style.visibility</p:attrName>
                                        </p:attrNameLst>
                                      </p:cBhvr>
                                      <p:to>
                                        <p:strVal val="visible"/>
                                      </p:to>
                                    </p:set>
                                    <p:animEffect transition="in" filter="wipe(up)">
                                      <p:cBhvr>
                                        <p:cTn id="17" dur="500"/>
                                        <p:tgtEl>
                                          <p:spTgt spid="2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25">
                                            <p:txEl>
                                              <p:pRg st="3" end="3"/>
                                            </p:txEl>
                                          </p:spTgt>
                                        </p:tgtEl>
                                        <p:attrNameLst>
                                          <p:attrName>style.visibility</p:attrName>
                                        </p:attrNameLst>
                                      </p:cBhvr>
                                      <p:to>
                                        <p:strVal val="visible"/>
                                      </p:to>
                                    </p:set>
                                    <p:animEffect transition="in" filter="wipe(up)">
                                      <p:cBhvr>
                                        <p:cTn id="22" dur="500"/>
                                        <p:tgtEl>
                                          <p:spTgt spid="25">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11.2 </a:t>
            </a:r>
            <a:r>
              <a:rPr lang="zh-CN" altLang="en-US" b="1" dirty="0">
                <a:latin typeface="楷体" pitchFamily="49" charset="-122"/>
                <a:ea typeface="楷体" pitchFamily="49" charset="-122"/>
              </a:rPr>
              <a:t>程序设计风格</a:t>
            </a:r>
            <a:r>
              <a:rPr altLang="zh-CN" b="1" dirty="0">
                <a:latin typeface="楷体" pitchFamily="49" charset="-122"/>
                <a:ea typeface="楷体" pitchFamily="49" charset="-122"/>
              </a:rPr>
              <a:t> </a:t>
            </a:r>
            <a:endParaRPr lang="zh-CN" altLang="en-US" b="1" dirty="0">
              <a:latin typeface="楷体" pitchFamily="49" charset="-122"/>
              <a:ea typeface="楷体" pitchFamily="49" charset="-122"/>
            </a:endParaRPr>
          </a:p>
        </p:txBody>
      </p:sp>
      <p:sp>
        <p:nvSpPr>
          <p:cNvPr id="19" name="矩形 18"/>
          <p:cNvSpPr/>
          <p:nvPr/>
        </p:nvSpPr>
        <p:spPr>
          <a:xfrm>
            <a:off x="428596" y="928676"/>
            <a:ext cx="8358246" cy="1384995"/>
          </a:xfrm>
          <a:prstGeom prst="rect">
            <a:avLst/>
          </a:prstGeom>
        </p:spPr>
        <p:txBody>
          <a:bodyPr wrap="square">
            <a:spAutoFit/>
          </a:bodyPr>
          <a:lstStyle/>
          <a:p>
            <a:r>
              <a:rPr lang="zh-CN" altLang="en-US" sz="2800" b="1" dirty="0">
                <a:latin typeface="楷体" pitchFamily="49" charset="-122"/>
                <a:ea typeface="楷体" pitchFamily="49" charset="-122"/>
              </a:rPr>
              <a:t>良好的面向对象程序设计风格，既包括传统的程序设计风格准则，也包括为适应面向对象方法所特有的概念</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例如，继承性</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而必须遵循的一些新准则。</a:t>
            </a:r>
          </a:p>
        </p:txBody>
      </p:sp>
      <p:grpSp>
        <p:nvGrpSpPr>
          <p:cNvPr id="3" name="Group 4"/>
          <p:cNvGrpSpPr/>
          <p:nvPr/>
        </p:nvGrpSpPr>
        <p:grpSpPr>
          <a:xfrm>
            <a:off x="1500166" y="2492653"/>
            <a:ext cx="1894626" cy="1635268"/>
            <a:chOff x="708848" y="1820882"/>
            <a:chExt cx="3429000" cy="2791497"/>
          </a:xfrm>
        </p:grpSpPr>
        <p:sp>
          <p:nvSpPr>
            <p:cNvPr id="8"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9" name="Content Placeholder 4"/>
            <p:cNvSpPr txBox="1">
              <a:spLocks/>
            </p:cNvSpPr>
            <p:nvPr/>
          </p:nvSpPr>
          <p:spPr>
            <a:xfrm>
              <a:off x="971134" y="25491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solidFill>
                  <a:latin typeface="楷体" pitchFamily="49" charset="-122"/>
                  <a:ea typeface="楷体" pitchFamily="49" charset="-122"/>
                </a:rPr>
                <a:t>提高</a:t>
              </a:r>
              <a:br>
                <a:rPr lang="en-US" altLang="zh-CN" sz="2400" b="1" dirty="0">
                  <a:solidFill>
                    <a:schemeClr val="tx1"/>
                  </a:solidFill>
                  <a:latin typeface="楷体" pitchFamily="49" charset="-122"/>
                  <a:ea typeface="楷体" pitchFamily="49" charset="-122"/>
                </a:rPr>
              </a:br>
              <a:r>
                <a:rPr lang="zh-CN" altLang="en-US" sz="2400" b="1" dirty="0">
                  <a:solidFill>
                    <a:schemeClr val="tx1"/>
                  </a:solidFill>
                  <a:latin typeface="楷体" pitchFamily="49" charset="-122"/>
                  <a:ea typeface="楷体" pitchFamily="49" charset="-122"/>
                </a:rPr>
                <a:t>可重用性</a:t>
              </a:r>
              <a:endParaRPr lang="en-US" sz="2400" b="1" dirty="0">
                <a:solidFill>
                  <a:schemeClr val="tx1"/>
                </a:solidFill>
                <a:latin typeface="楷体" pitchFamily="49" charset="-122"/>
                <a:ea typeface="楷体" pitchFamily="49" charset="-122"/>
              </a:endParaRPr>
            </a:p>
          </p:txBody>
        </p:sp>
      </p:grpSp>
      <p:grpSp>
        <p:nvGrpSpPr>
          <p:cNvPr id="4" name="Group 4"/>
          <p:cNvGrpSpPr/>
          <p:nvPr/>
        </p:nvGrpSpPr>
        <p:grpSpPr>
          <a:xfrm>
            <a:off x="3464205" y="2489404"/>
            <a:ext cx="1894626" cy="1635268"/>
            <a:chOff x="708848" y="1820882"/>
            <a:chExt cx="3429000" cy="2791497"/>
          </a:xfrm>
        </p:grpSpPr>
        <p:sp>
          <p:nvSpPr>
            <p:cNvPr id="11"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2" name="Content Placeholder 4"/>
            <p:cNvSpPr txBox="1">
              <a:spLocks/>
            </p:cNvSpPr>
            <p:nvPr/>
          </p:nvSpPr>
          <p:spPr>
            <a:xfrm>
              <a:off x="971134" y="2554654"/>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solidFill>
                  <a:latin typeface="楷体" pitchFamily="49" charset="-122"/>
                  <a:ea typeface="楷体" pitchFamily="49" charset="-122"/>
                </a:rPr>
                <a:t>提高</a:t>
              </a:r>
              <a:br>
                <a:rPr lang="en-US" altLang="zh-CN" sz="2400" b="1" dirty="0">
                  <a:solidFill>
                    <a:schemeClr val="tx1"/>
                  </a:solidFill>
                  <a:latin typeface="楷体" pitchFamily="49" charset="-122"/>
                  <a:ea typeface="楷体" pitchFamily="49" charset="-122"/>
                </a:rPr>
              </a:br>
              <a:r>
                <a:rPr lang="zh-CN" altLang="en-US" sz="2400" b="1" dirty="0">
                  <a:solidFill>
                    <a:schemeClr val="tx1"/>
                  </a:solidFill>
                  <a:latin typeface="楷体" pitchFamily="49" charset="-122"/>
                  <a:ea typeface="楷体" pitchFamily="49" charset="-122"/>
                </a:rPr>
                <a:t>可扩充性</a:t>
              </a:r>
              <a:endParaRPr lang="en-US" sz="2400" b="1" dirty="0">
                <a:solidFill>
                  <a:schemeClr val="tx1"/>
                </a:solidFill>
                <a:latin typeface="楷体" pitchFamily="49" charset="-122"/>
                <a:ea typeface="楷体" pitchFamily="49" charset="-122"/>
              </a:endParaRPr>
            </a:p>
          </p:txBody>
        </p:sp>
      </p:grpSp>
      <p:grpSp>
        <p:nvGrpSpPr>
          <p:cNvPr id="5" name="Group 4"/>
          <p:cNvGrpSpPr/>
          <p:nvPr/>
        </p:nvGrpSpPr>
        <p:grpSpPr>
          <a:xfrm>
            <a:off x="5428243" y="2484055"/>
            <a:ext cx="1894626" cy="1635268"/>
            <a:chOff x="708848" y="1820882"/>
            <a:chExt cx="3429000" cy="2791497"/>
          </a:xfrm>
        </p:grpSpPr>
        <p:sp>
          <p:nvSpPr>
            <p:cNvPr id="14"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5" name="Content Placeholder 4"/>
            <p:cNvSpPr txBox="1">
              <a:spLocks/>
            </p:cNvSpPr>
            <p:nvPr/>
          </p:nvSpPr>
          <p:spPr>
            <a:xfrm>
              <a:off x="971134" y="2522708"/>
              <a:ext cx="2895599" cy="126094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提高</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健壮性</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23738695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5"/>
                                        </p:tgtEl>
                                      </p:cBhvr>
                                    </p:animEffect>
                                    <p:animScale>
                                      <p:cBhvr>
                                        <p:cTn id="7" dur="250" autoRev="1" fill="hold"/>
                                        <p:tgtEl>
                                          <p:spTgt spid="5"/>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3</a:t>
            </a:r>
            <a:r>
              <a:rPr lang="zh-CN" altLang="en-US" b="1" dirty="0">
                <a:latin typeface="楷体" pitchFamily="49" charset="-122"/>
                <a:ea typeface="楷体" pitchFamily="49" charset="-122"/>
              </a:rPr>
              <a:t>）提高健壮性</a:t>
            </a:r>
          </a:p>
        </p:txBody>
      </p:sp>
      <p:sp>
        <p:nvSpPr>
          <p:cNvPr id="19" name="矩形 18"/>
          <p:cNvSpPr/>
          <p:nvPr/>
        </p:nvSpPr>
        <p:spPr>
          <a:xfrm>
            <a:off x="428596" y="928676"/>
            <a:ext cx="8358246" cy="1384995"/>
          </a:xfrm>
          <a:prstGeom prst="rect">
            <a:avLst/>
          </a:prstGeom>
        </p:spPr>
        <p:txBody>
          <a:bodyPr wrap="square">
            <a:spAutoFit/>
          </a:bodyPr>
          <a:lstStyle/>
          <a:p>
            <a:r>
              <a:rPr lang="zh-CN" altLang="en-US" sz="2800" b="1" dirty="0">
                <a:latin typeface="楷体" pitchFamily="49" charset="-122"/>
                <a:ea typeface="楷体" pitchFamily="49" charset="-122"/>
              </a:rPr>
              <a:t>程序员在编写实现方法的代码时，既应该考虑效率，也应该考虑健壮性。通常需要在健壮性与效率之间做出适当的折衷。</a:t>
            </a:r>
          </a:p>
        </p:txBody>
      </p:sp>
      <p:grpSp>
        <p:nvGrpSpPr>
          <p:cNvPr id="3" name="Group 4"/>
          <p:cNvGrpSpPr/>
          <p:nvPr/>
        </p:nvGrpSpPr>
        <p:grpSpPr>
          <a:xfrm>
            <a:off x="642910" y="2492653"/>
            <a:ext cx="1894626" cy="1635268"/>
            <a:chOff x="708848" y="1820882"/>
            <a:chExt cx="3429000" cy="2791497"/>
          </a:xfrm>
        </p:grpSpPr>
        <p:sp>
          <p:nvSpPr>
            <p:cNvPr id="8"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chemeClr val="tx1"/>
                </a:solidFill>
                <a:latin typeface="楷体" pitchFamily="49" charset="-122"/>
                <a:ea typeface="楷体" pitchFamily="49" charset="-122"/>
                <a:cs typeface="Segoe UI" pitchFamily="34" charset="0"/>
              </a:endParaRPr>
            </a:p>
          </p:txBody>
        </p:sp>
        <p:sp>
          <p:nvSpPr>
            <p:cNvPr id="9" name="Content Placeholder 4"/>
            <p:cNvSpPr txBox="1">
              <a:spLocks/>
            </p:cNvSpPr>
            <p:nvPr/>
          </p:nvSpPr>
          <p:spPr>
            <a:xfrm>
              <a:off x="971134" y="25491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solidFill>
                  <a:latin typeface="楷体" pitchFamily="49" charset="-122"/>
                  <a:ea typeface="楷体" pitchFamily="49" charset="-122"/>
                </a:rPr>
                <a:t>预防用户的错误操作</a:t>
              </a:r>
              <a:endParaRPr lang="en-US" sz="2400" b="1" dirty="0">
                <a:solidFill>
                  <a:schemeClr val="tx1"/>
                </a:solidFill>
                <a:latin typeface="楷体" pitchFamily="49" charset="-122"/>
                <a:ea typeface="楷体" pitchFamily="49" charset="-122"/>
              </a:endParaRPr>
            </a:p>
          </p:txBody>
        </p:sp>
      </p:grpSp>
      <p:grpSp>
        <p:nvGrpSpPr>
          <p:cNvPr id="4" name="Group 4"/>
          <p:cNvGrpSpPr/>
          <p:nvPr/>
        </p:nvGrpSpPr>
        <p:grpSpPr>
          <a:xfrm>
            <a:off x="2606949" y="2489404"/>
            <a:ext cx="1894626" cy="1635268"/>
            <a:chOff x="708848" y="1820882"/>
            <a:chExt cx="3429000" cy="2791497"/>
          </a:xfrm>
        </p:grpSpPr>
        <p:sp>
          <p:nvSpPr>
            <p:cNvPr id="11"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chemeClr val="tx1"/>
                </a:solidFill>
                <a:latin typeface="楷体" pitchFamily="49" charset="-122"/>
                <a:ea typeface="楷体" pitchFamily="49" charset="-122"/>
                <a:cs typeface="Segoe UI" pitchFamily="34" charset="0"/>
              </a:endParaRPr>
            </a:p>
          </p:txBody>
        </p:sp>
        <p:sp>
          <p:nvSpPr>
            <p:cNvPr id="12" name="Content Placeholder 4"/>
            <p:cNvSpPr txBox="1">
              <a:spLocks/>
            </p:cNvSpPr>
            <p:nvPr/>
          </p:nvSpPr>
          <p:spPr>
            <a:xfrm>
              <a:off x="971134" y="2554654"/>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solidFill>
                  <a:latin typeface="楷体" pitchFamily="49" charset="-122"/>
                  <a:ea typeface="楷体" pitchFamily="49" charset="-122"/>
                </a:rPr>
                <a:t>检查参数的合法性</a:t>
              </a:r>
              <a:endParaRPr lang="en-US" altLang="en-US" sz="2400" b="1" dirty="0">
                <a:solidFill>
                  <a:schemeClr val="tx1"/>
                </a:solidFill>
                <a:latin typeface="楷体" pitchFamily="49" charset="-122"/>
                <a:ea typeface="楷体" pitchFamily="49" charset="-122"/>
              </a:endParaRPr>
            </a:p>
          </p:txBody>
        </p:sp>
      </p:grpSp>
      <p:grpSp>
        <p:nvGrpSpPr>
          <p:cNvPr id="5" name="Group 4"/>
          <p:cNvGrpSpPr/>
          <p:nvPr/>
        </p:nvGrpSpPr>
        <p:grpSpPr>
          <a:xfrm>
            <a:off x="4570987" y="2484055"/>
            <a:ext cx="1894626" cy="1635268"/>
            <a:chOff x="708848" y="1820882"/>
            <a:chExt cx="3429000" cy="2791497"/>
          </a:xfrm>
        </p:grpSpPr>
        <p:sp>
          <p:nvSpPr>
            <p:cNvPr id="14"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5" name="Content Placeholder 4"/>
            <p:cNvSpPr txBox="1">
              <a:spLocks/>
            </p:cNvSpPr>
            <p:nvPr/>
          </p:nvSpPr>
          <p:spPr>
            <a:xfrm>
              <a:off x="971134" y="25227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不要预先确定限定条件</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6" name="Group 4"/>
          <p:cNvGrpSpPr/>
          <p:nvPr/>
        </p:nvGrpSpPr>
        <p:grpSpPr>
          <a:xfrm>
            <a:off x="6532849" y="2476172"/>
            <a:ext cx="1894626" cy="1635268"/>
            <a:chOff x="708848" y="1820882"/>
            <a:chExt cx="3429000" cy="2791497"/>
          </a:xfrm>
        </p:grpSpPr>
        <p:sp>
          <p:nvSpPr>
            <p:cNvPr id="1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8" name="Content Placeholder 4"/>
            <p:cNvSpPr txBox="1">
              <a:spLocks/>
            </p:cNvSpPr>
            <p:nvPr/>
          </p:nvSpPr>
          <p:spPr>
            <a:xfrm>
              <a:off x="971134" y="2522708"/>
              <a:ext cx="2895599" cy="126094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先测试</a:t>
              </a:r>
              <a:endParaRPr lang="en-US" altLang="zh-CN" sz="2400" b="1" dirty="0">
                <a:gradFill>
                  <a:gsLst>
                    <a:gs pos="0">
                      <a:srgbClr val="FFFFFF"/>
                    </a:gs>
                    <a:gs pos="86000">
                      <a:srgbClr val="FFFFFF"/>
                    </a:gs>
                  </a:gsLst>
                  <a:lin ang="5400000" scaled="0"/>
                </a:gradFill>
                <a:latin typeface="楷体" pitchFamily="49" charset="-122"/>
                <a:ea typeface="楷体" pitchFamily="49" charset="-122"/>
              </a:endParaRPr>
            </a:p>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后优化</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425232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wipe(up)">
                                      <p:cBhvr>
                                        <p:cTn id="7" dur="500"/>
                                        <p:tgtEl>
                                          <p:spTgt spid="19"/>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slide(fromLeft)">
                                      <p:cBhvr>
                                        <p:cTn id="12" dur="500"/>
                                        <p:tgtEl>
                                          <p:spTgt spid="3"/>
                                        </p:tgtEl>
                                      </p:cBhvr>
                                    </p:animEffect>
                                  </p:childTnLst>
                                </p:cTn>
                              </p:par>
                            </p:childTnLst>
                          </p:cTn>
                        </p:par>
                        <p:par>
                          <p:cTn id="13" fill="hold">
                            <p:stCondLst>
                              <p:cond delay="500"/>
                            </p:stCondLst>
                            <p:childTnLst>
                              <p:par>
                                <p:cTn id="14" presetID="12" presetClass="entr" presetSubtype="8" fill="hold"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slide(fromLeft)">
                                      <p:cBhvr>
                                        <p:cTn id="16" dur="500"/>
                                        <p:tgtEl>
                                          <p:spTgt spid="4"/>
                                        </p:tgtEl>
                                      </p:cBhvr>
                                    </p:animEffect>
                                  </p:childTnLst>
                                </p:cTn>
                              </p:par>
                            </p:childTnLst>
                          </p:cTn>
                        </p:par>
                        <p:par>
                          <p:cTn id="17" fill="hold">
                            <p:stCondLst>
                              <p:cond delay="1000"/>
                            </p:stCondLst>
                            <p:childTnLst>
                              <p:par>
                                <p:cTn id="18" presetID="12" presetClass="entr" presetSubtype="8" fill="hold" nodeType="after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slide(fromLeft)">
                                      <p:cBhvr>
                                        <p:cTn id="20" dur="500"/>
                                        <p:tgtEl>
                                          <p:spTgt spid="5"/>
                                        </p:tgtEl>
                                      </p:cBhvr>
                                    </p:animEffect>
                                  </p:childTnLst>
                                </p:cTn>
                              </p:par>
                            </p:childTnLst>
                          </p:cTn>
                        </p:par>
                        <p:par>
                          <p:cTn id="21" fill="hold">
                            <p:stCondLst>
                              <p:cond delay="1500"/>
                            </p:stCondLst>
                            <p:childTnLst>
                              <p:par>
                                <p:cTn id="22" presetID="12" presetClass="entr" presetSubtype="8" fill="hold" nodeType="after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slide(fromLeft)">
                                      <p:cBhvr>
                                        <p:cTn id="24"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42910" y="1654903"/>
            <a:ext cx="1894626" cy="1635268"/>
            <a:chOff x="708848" y="1820882"/>
            <a:chExt cx="3429000" cy="2791497"/>
          </a:xfrm>
        </p:grpSpPr>
        <p:sp>
          <p:nvSpPr>
            <p:cNvPr id="5"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4" y="2637933"/>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solidFill>
                  <a:latin typeface="楷体" pitchFamily="49" charset="-122"/>
                  <a:ea typeface="楷体" pitchFamily="49" charset="-122"/>
                </a:rPr>
                <a:t>程序设计</a:t>
              </a:r>
              <a:br>
                <a:rPr lang="en-US" altLang="zh-CN" sz="2400" b="1" dirty="0">
                  <a:solidFill>
                    <a:schemeClr val="tx1"/>
                  </a:solidFill>
                  <a:latin typeface="楷体" pitchFamily="49" charset="-122"/>
                  <a:ea typeface="楷体" pitchFamily="49" charset="-122"/>
                </a:rPr>
              </a:br>
              <a:r>
                <a:rPr lang="zh-CN" altLang="en-US" sz="2400" b="1" dirty="0">
                  <a:solidFill>
                    <a:schemeClr val="tx1"/>
                  </a:solidFill>
                  <a:latin typeface="楷体" pitchFamily="49" charset="-122"/>
                  <a:ea typeface="楷体" pitchFamily="49" charset="-122"/>
                </a:rPr>
                <a:t>语言</a:t>
              </a:r>
              <a:endParaRPr lang="en-US" sz="2400" b="1" dirty="0">
                <a:solidFill>
                  <a:schemeClr val="tx1"/>
                </a:solidFill>
                <a:latin typeface="楷体" pitchFamily="49" charset="-122"/>
                <a:ea typeface="楷体" pitchFamily="49" charset="-122"/>
              </a:endParaRPr>
            </a:p>
          </p:txBody>
        </p:sp>
      </p:grpSp>
      <p:grpSp>
        <p:nvGrpSpPr>
          <p:cNvPr id="4" name="Group 4"/>
          <p:cNvGrpSpPr/>
          <p:nvPr/>
        </p:nvGrpSpPr>
        <p:grpSpPr>
          <a:xfrm>
            <a:off x="2606949" y="1651654"/>
            <a:ext cx="1894626" cy="1635268"/>
            <a:chOff x="708848" y="1820882"/>
            <a:chExt cx="3429000" cy="2791497"/>
          </a:xfrm>
        </p:grpSpPr>
        <p:sp>
          <p:nvSpPr>
            <p:cNvPr id="8"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9" name="Content Placeholder 4"/>
            <p:cNvSpPr txBox="1">
              <a:spLocks/>
            </p:cNvSpPr>
            <p:nvPr/>
          </p:nvSpPr>
          <p:spPr>
            <a:xfrm>
              <a:off x="971134" y="25491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solidFill>
                  <a:latin typeface="楷体" pitchFamily="49" charset="-122"/>
                  <a:ea typeface="楷体" pitchFamily="49" charset="-122"/>
                </a:rPr>
                <a:t>程序设计</a:t>
              </a:r>
              <a:br>
                <a:rPr lang="en-US" altLang="zh-CN" sz="2400" b="1" dirty="0">
                  <a:solidFill>
                    <a:schemeClr val="tx1"/>
                  </a:solidFill>
                  <a:latin typeface="楷体" pitchFamily="49" charset="-122"/>
                  <a:ea typeface="楷体" pitchFamily="49" charset="-122"/>
                </a:rPr>
              </a:br>
              <a:r>
                <a:rPr lang="zh-CN" altLang="en-US" sz="2400" b="1" dirty="0">
                  <a:solidFill>
                    <a:schemeClr val="tx1"/>
                  </a:solidFill>
                  <a:latin typeface="楷体" pitchFamily="49" charset="-122"/>
                  <a:ea typeface="楷体" pitchFamily="49" charset="-122"/>
                </a:rPr>
                <a:t>风格</a:t>
              </a:r>
              <a:endParaRPr lang="en-US" altLang="en-US" sz="2400" b="1" dirty="0">
                <a:solidFill>
                  <a:schemeClr val="tx1"/>
                </a:solidFill>
                <a:latin typeface="楷体" pitchFamily="49" charset="-122"/>
                <a:ea typeface="楷体" pitchFamily="49" charset="-122"/>
              </a:endParaRPr>
            </a:p>
          </p:txBody>
        </p:sp>
      </p:grpSp>
      <p:grpSp>
        <p:nvGrpSpPr>
          <p:cNvPr id="7" name="Group 4"/>
          <p:cNvGrpSpPr/>
          <p:nvPr/>
        </p:nvGrpSpPr>
        <p:grpSpPr>
          <a:xfrm>
            <a:off x="4570988" y="1648405"/>
            <a:ext cx="1894626" cy="1635268"/>
            <a:chOff x="708848" y="1820882"/>
            <a:chExt cx="3429000" cy="2791497"/>
          </a:xfrm>
        </p:grpSpPr>
        <p:sp>
          <p:nvSpPr>
            <p:cNvPr id="11"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2" name="Content Placeholder 4"/>
            <p:cNvSpPr txBox="1">
              <a:spLocks/>
            </p:cNvSpPr>
            <p:nvPr/>
          </p:nvSpPr>
          <p:spPr>
            <a:xfrm>
              <a:off x="971134" y="2554654"/>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测试</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策略</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0" name="Group 4"/>
          <p:cNvGrpSpPr/>
          <p:nvPr/>
        </p:nvGrpSpPr>
        <p:grpSpPr>
          <a:xfrm>
            <a:off x="6535026" y="1643056"/>
            <a:ext cx="1894626" cy="1635268"/>
            <a:chOff x="708848" y="1820882"/>
            <a:chExt cx="3429000" cy="2791497"/>
          </a:xfrm>
        </p:grpSpPr>
        <p:sp>
          <p:nvSpPr>
            <p:cNvPr id="14"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5" name="Content Placeholder 4"/>
            <p:cNvSpPr txBox="1">
              <a:spLocks/>
            </p:cNvSpPr>
            <p:nvPr/>
          </p:nvSpPr>
          <p:spPr>
            <a:xfrm>
              <a:off x="971134" y="25227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测试用例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425232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7"/>
                                        </p:tgtEl>
                                      </p:cBhvr>
                                    </p:animEffect>
                                    <p:animScale>
                                      <p:cBhvr>
                                        <p:cTn id="7" dur="250" autoRev="1" fill="hold"/>
                                        <p:tgtEl>
                                          <p:spTgt spid="7"/>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导入</a:t>
            </a:r>
          </a:p>
        </p:txBody>
      </p:sp>
      <p:sp>
        <p:nvSpPr>
          <p:cNvPr id="19" name="矩形 18"/>
          <p:cNvSpPr/>
          <p:nvPr/>
        </p:nvSpPr>
        <p:spPr>
          <a:xfrm>
            <a:off x="428596" y="928676"/>
            <a:ext cx="8358246" cy="1384995"/>
          </a:xfrm>
          <a:prstGeom prst="rect">
            <a:avLst/>
          </a:prstGeom>
        </p:spPr>
        <p:txBody>
          <a:bodyPr wrap="square">
            <a:spAutoFit/>
          </a:bodyPr>
          <a:lstStyle/>
          <a:p>
            <a:r>
              <a:rPr lang="zh-CN" altLang="en-US" sz="2800" b="1" dirty="0">
                <a:latin typeface="楷体" pitchFamily="49" charset="-122"/>
                <a:ea typeface="楷体" pitchFamily="49" charset="-122"/>
              </a:rPr>
              <a:t>面向对象实现主要包括两项工作： 把面向对象设计结果翻译成用某种程序语言书写的面向对象程序；测试并调试面向对象的程序。</a:t>
            </a:r>
          </a:p>
        </p:txBody>
      </p:sp>
      <p:grpSp>
        <p:nvGrpSpPr>
          <p:cNvPr id="4" name="Group 4"/>
          <p:cNvGrpSpPr/>
          <p:nvPr/>
        </p:nvGrpSpPr>
        <p:grpSpPr>
          <a:xfrm>
            <a:off x="642910" y="2495902"/>
            <a:ext cx="1894626" cy="1635268"/>
            <a:chOff x="708848" y="1820882"/>
            <a:chExt cx="3429000" cy="2791497"/>
          </a:xfrm>
        </p:grpSpPr>
        <p:sp>
          <p:nvSpPr>
            <p:cNvPr id="5"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4" y="2637933"/>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程序设计</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语言</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4"/>
          <p:cNvGrpSpPr/>
          <p:nvPr/>
        </p:nvGrpSpPr>
        <p:grpSpPr>
          <a:xfrm>
            <a:off x="2606949" y="2492653"/>
            <a:ext cx="1894626" cy="1635268"/>
            <a:chOff x="708848" y="1820882"/>
            <a:chExt cx="3429000" cy="2791497"/>
          </a:xfrm>
        </p:grpSpPr>
        <p:sp>
          <p:nvSpPr>
            <p:cNvPr id="8"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9" name="Content Placeholder 4"/>
            <p:cNvSpPr txBox="1">
              <a:spLocks/>
            </p:cNvSpPr>
            <p:nvPr/>
          </p:nvSpPr>
          <p:spPr>
            <a:xfrm>
              <a:off x="971134" y="25491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程序设计</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风格</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0" name="Group 4"/>
          <p:cNvGrpSpPr/>
          <p:nvPr/>
        </p:nvGrpSpPr>
        <p:grpSpPr>
          <a:xfrm>
            <a:off x="4570988" y="2489404"/>
            <a:ext cx="1894626" cy="1635268"/>
            <a:chOff x="708848" y="1820882"/>
            <a:chExt cx="3429000" cy="2791497"/>
          </a:xfrm>
        </p:grpSpPr>
        <p:sp>
          <p:nvSpPr>
            <p:cNvPr id="11"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2" name="Content Placeholder 4"/>
            <p:cNvSpPr txBox="1">
              <a:spLocks/>
            </p:cNvSpPr>
            <p:nvPr/>
          </p:nvSpPr>
          <p:spPr>
            <a:xfrm>
              <a:off x="971134" y="2554654"/>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测试</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策略</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3" name="Group 4"/>
          <p:cNvGrpSpPr/>
          <p:nvPr/>
        </p:nvGrpSpPr>
        <p:grpSpPr>
          <a:xfrm>
            <a:off x="6535026" y="2484055"/>
            <a:ext cx="1894626" cy="1635268"/>
            <a:chOff x="708848" y="1820882"/>
            <a:chExt cx="3429000" cy="2791497"/>
          </a:xfrm>
        </p:grpSpPr>
        <p:sp>
          <p:nvSpPr>
            <p:cNvPr id="14"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5" name="Content Placeholder 4"/>
            <p:cNvSpPr txBox="1">
              <a:spLocks/>
            </p:cNvSpPr>
            <p:nvPr/>
          </p:nvSpPr>
          <p:spPr>
            <a:xfrm>
              <a:off x="971134" y="25227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测试用例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42523206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11.3 </a:t>
            </a:r>
            <a:r>
              <a:rPr lang="zh-CN" altLang="en-US" b="1" dirty="0">
                <a:latin typeface="楷体" pitchFamily="49" charset="-122"/>
                <a:ea typeface="楷体" pitchFamily="49" charset="-122"/>
              </a:rPr>
              <a:t>测试策略</a:t>
            </a:r>
          </a:p>
        </p:txBody>
      </p:sp>
      <p:sp>
        <p:nvSpPr>
          <p:cNvPr id="19" name="矩形 18"/>
          <p:cNvSpPr/>
          <p:nvPr/>
        </p:nvSpPr>
        <p:spPr>
          <a:xfrm>
            <a:off x="428596" y="928676"/>
            <a:ext cx="8358246" cy="4154984"/>
          </a:xfrm>
          <a:prstGeom prst="rect">
            <a:avLst/>
          </a:prstGeom>
        </p:spPr>
        <p:txBody>
          <a:bodyPr wrap="square">
            <a:spAutoFit/>
          </a:bodyPr>
          <a:lstStyle/>
          <a:p>
            <a:r>
              <a:rPr lang="zh-CN" altLang="en-US" sz="2400" b="1" dirty="0">
                <a:latin typeface="楷体" pitchFamily="49" charset="-122"/>
                <a:ea typeface="楷体" pitchFamily="49" charset="-122"/>
              </a:rPr>
              <a:t>测试软件的经典策略是，从“小型测试”开始，逐步过渡到“大型测试”。</a:t>
            </a:r>
            <a:endParaRPr lang="en-US" altLang="zh-CN" sz="2400" b="1" dirty="0">
              <a:latin typeface="楷体" pitchFamily="49" charset="-122"/>
              <a:ea typeface="楷体" pitchFamily="49" charset="-122"/>
            </a:endParaRPr>
          </a:p>
          <a:p>
            <a:r>
              <a:rPr lang="zh-CN" altLang="en-US" sz="2400" b="1" dirty="0">
                <a:latin typeface="楷体" pitchFamily="49" charset="-122"/>
                <a:ea typeface="楷体" pitchFamily="49" charset="-122"/>
              </a:rPr>
              <a:t>用软件测试的专业术语描述，就是从单元测试开始，逐步进入集成测试，最后进行确认测试和系统测试。</a:t>
            </a:r>
            <a:endParaRPr lang="en-US" altLang="zh-CN" sz="2400" b="1" dirty="0">
              <a:latin typeface="楷体" pitchFamily="49" charset="-122"/>
              <a:ea typeface="楷体" pitchFamily="49" charset="-122"/>
            </a:endParaRPr>
          </a:p>
          <a:p>
            <a:r>
              <a:rPr lang="zh-CN" altLang="en-US" sz="2400" b="1" dirty="0">
                <a:latin typeface="楷体" pitchFamily="49" charset="-122"/>
                <a:ea typeface="楷体" pitchFamily="49" charset="-122"/>
              </a:rPr>
              <a:t>对于传统的软件系统来说，单元测试集中测试最小的可编译的程序单元（过程模块），一旦把这些单元都测试完之后，就把它们集成到程序结构中去；在集成过程中还应该进行一系列的回归测试，以发现模块接口错误和新单元加入到程序中所带来的副作用；最后，把软件系统作为一个整体来测试，以发现软件需求错误。</a:t>
            </a:r>
            <a:endParaRPr lang="en-US" altLang="zh-CN" sz="2400" b="1" dirty="0">
              <a:latin typeface="楷体" pitchFamily="49" charset="-122"/>
              <a:ea typeface="楷体" pitchFamily="49" charset="-122"/>
            </a:endParaRPr>
          </a:p>
          <a:p>
            <a:r>
              <a:rPr lang="zh-CN" altLang="en-US" sz="2400" b="1" dirty="0">
                <a:latin typeface="楷体" pitchFamily="49" charset="-122"/>
                <a:ea typeface="楷体" pitchFamily="49" charset="-122"/>
              </a:rPr>
              <a:t>测试面向对象软件的策略与上述策略基本相同，但有新特点。</a:t>
            </a:r>
          </a:p>
        </p:txBody>
      </p:sp>
    </p:spTree>
    <p:extLst>
      <p:ext uri="{BB962C8B-B14F-4D97-AF65-F5344CB8AC3E}">
        <p14:creationId xmlns:p14="http://schemas.microsoft.com/office/powerpoint/2010/main" val="22702581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up)">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up)">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wipe(up)">
                                      <p:cBhvr>
                                        <p:cTn id="22" dur="500"/>
                                        <p:tgtEl>
                                          <p:spTgt spid="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1</a:t>
            </a:r>
            <a:r>
              <a:rPr lang="zh-CN" altLang="en-US" b="1" dirty="0">
                <a:latin typeface="楷体" pitchFamily="49" charset="-122"/>
                <a:ea typeface="楷体" pitchFamily="49" charset="-122"/>
              </a:rPr>
              <a:t>）面向对象的单元测试</a:t>
            </a:r>
          </a:p>
        </p:txBody>
      </p:sp>
      <p:sp>
        <p:nvSpPr>
          <p:cNvPr id="19" name="矩形 18"/>
          <p:cNvSpPr/>
          <p:nvPr/>
        </p:nvSpPr>
        <p:spPr>
          <a:xfrm>
            <a:off x="428596" y="928676"/>
            <a:ext cx="8358246" cy="3539430"/>
          </a:xfrm>
          <a:prstGeom prst="rect">
            <a:avLst/>
          </a:prstGeom>
        </p:spPr>
        <p:txBody>
          <a:bodyPr wrap="square">
            <a:spAutoFit/>
          </a:bodyPr>
          <a:lstStyle/>
          <a:p>
            <a:pPr indent="630238"/>
            <a:r>
              <a:rPr lang="zh-CN" altLang="en-US" sz="2800" b="1" dirty="0">
                <a:latin typeface="楷体" pitchFamily="49" charset="-122"/>
                <a:ea typeface="楷体" pitchFamily="49" charset="-122"/>
              </a:rPr>
              <a:t>“封装”导致了类和对象的定义，这意味着类和类的实例（对象）包装了属性（数据）和处理这些数据的操作（也称为方法或服务）。现在，最小的可测试单元是封装起来的类和对象。</a:t>
            </a:r>
            <a:endParaRPr lang="en-US" altLang="zh-CN" sz="2800" b="1" dirty="0">
              <a:latin typeface="楷体" pitchFamily="49" charset="-122"/>
              <a:ea typeface="楷体" pitchFamily="49" charset="-122"/>
            </a:endParaRPr>
          </a:p>
          <a:p>
            <a:pPr indent="630238"/>
            <a:r>
              <a:rPr lang="zh-CN" altLang="en-US" sz="2800" b="1" dirty="0">
                <a:latin typeface="楷体" pitchFamily="49" charset="-122"/>
                <a:ea typeface="楷体" pitchFamily="49" charset="-122"/>
              </a:rPr>
              <a:t>当测试面向对象软件时，传统的单元测试方法是不适用的，不能再在“真空”中（即孤立地）测试单个操作。</a:t>
            </a:r>
            <a:endParaRPr lang="en-US" altLang="zh-CN" sz="2800" b="1" dirty="0">
              <a:latin typeface="楷体" pitchFamily="49" charset="-122"/>
              <a:ea typeface="楷体" pitchFamily="49" charset="-122"/>
            </a:endParaRPr>
          </a:p>
          <a:p>
            <a:pPr indent="630238"/>
            <a:r>
              <a:rPr lang="zh-CN" altLang="en-US" sz="2800" b="1" dirty="0">
                <a:latin typeface="楷体" pitchFamily="49" charset="-122"/>
                <a:ea typeface="楷体" pitchFamily="49" charset="-122"/>
              </a:rPr>
              <a:t>而是需要作为类的一部分来测试。</a:t>
            </a:r>
          </a:p>
        </p:txBody>
      </p:sp>
    </p:spTree>
    <p:extLst>
      <p:ext uri="{BB962C8B-B14F-4D97-AF65-F5344CB8AC3E}">
        <p14:creationId xmlns:p14="http://schemas.microsoft.com/office/powerpoint/2010/main" val="57217574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up)">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up)">
                                      <p:cBhvr>
                                        <p:cTn id="17" dur="500"/>
                                        <p:tgtEl>
                                          <p:spTgt spid="19">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2</a:t>
            </a:r>
            <a:r>
              <a:rPr lang="zh-CN" altLang="en-US" b="1" dirty="0">
                <a:latin typeface="楷体" pitchFamily="49" charset="-122"/>
                <a:ea typeface="楷体" pitchFamily="49" charset="-122"/>
              </a:rPr>
              <a:t>）面向对象的集成测试</a:t>
            </a:r>
          </a:p>
        </p:txBody>
      </p:sp>
      <p:sp>
        <p:nvSpPr>
          <p:cNvPr id="19" name="矩形 18"/>
          <p:cNvSpPr/>
          <p:nvPr/>
        </p:nvSpPr>
        <p:spPr>
          <a:xfrm>
            <a:off x="428596" y="928676"/>
            <a:ext cx="8358246" cy="3970318"/>
          </a:xfrm>
          <a:prstGeom prst="rect">
            <a:avLst/>
          </a:prstGeom>
        </p:spPr>
        <p:txBody>
          <a:bodyPr wrap="square">
            <a:spAutoFit/>
          </a:bodyPr>
          <a:lstStyle/>
          <a:p>
            <a:pPr indent="630238"/>
            <a:r>
              <a:rPr lang="zh-CN" altLang="en-US" sz="2800" b="1" dirty="0">
                <a:latin typeface="楷体" pitchFamily="49" charset="-122"/>
                <a:ea typeface="楷体" pitchFamily="49" charset="-122"/>
              </a:rPr>
              <a:t>在面向对象的软件中不存在层次的控制结构，传统的自顶向下或自底向上的集成策略就没有意义了。</a:t>
            </a:r>
            <a:endParaRPr lang="en-US" altLang="zh-CN" sz="2800" b="1" dirty="0">
              <a:latin typeface="楷体" pitchFamily="49" charset="-122"/>
              <a:ea typeface="楷体" pitchFamily="49" charset="-122"/>
            </a:endParaRPr>
          </a:p>
          <a:p>
            <a:pPr indent="630238"/>
            <a:r>
              <a:rPr lang="zh-CN" altLang="en-US" sz="2800" b="1" dirty="0">
                <a:latin typeface="楷体" pitchFamily="49" charset="-122"/>
                <a:ea typeface="楷体" pitchFamily="49" charset="-122"/>
              </a:rPr>
              <a:t>此外，由于构成类的各个成分彼此间存在直接或间接的交互，一次集成一个操作到类中（传统的渐增式集成方法）通常是不现实的。</a:t>
            </a:r>
            <a:endParaRPr lang="en-US" altLang="zh-CN" sz="2800" b="1" dirty="0">
              <a:latin typeface="楷体" pitchFamily="49" charset="-122"/>
              <a:ea typeface="楷体" pitchFamily="49" charset="-122"/>
            </a:endParaRPr>
          </a:p>
          <a:p>
            <a:pPr indent="630238"/>
            <a:r>
              <a:rPr lang="zh-CN" altLang="en-US" sz="2800" b="1" dirty="0">
                <a:latin typeface="楷体" pitchFamily="49" charset="-122"/>
                <a:ea typeface="楷体" pitchFamily="49" charset="-122"/>
              </a:rPr>
              <a:t>面向对象软件的集成测试主要有两种不同的策略：</a:t>
            </a:r>
            <a:endParaRPr lang="en-US" altLang="zh-CN" sz="2800" b="1" dirty="0">
              <a:latin typeface="楷体" pitchFamily="49" charset="-122"/>
              <a:ea typeface="楷体" pitchFamily="49" charset="-122"/>
            </a:endParaRPr>
          </a:p>
          <a:p>
            <a:pPr marL="630238" indent="358775">
              <a:buFont typeface="Wingdings"/>
              <a:buChar char="Ø"/>
            </a:pPr>
            <a:r>
              <a:rPr lang="zh-CN" altLang="en-US" sz="2800" b="1" dirty="0">
                <a:latin typeface="楷体" pitchFamily="49" charset="-122"/>
                <a:ea typeface="楷体" pitchFamily="49" charset="-122"/>
              </a:rPr>
              <a:t>基于线程的测试</a:t>
            </a:r>
            <a:endParaRPr lang="en-US" altLang="zh-CN" sz="2800" b="1" dirty="0">
              <a:latin typeface="楷体" pitchFamily="49" charset="-122"/>
              <a:ea typeface="楷体" pitchFamily="49" charset="-122"/>
            </a:endParaRPr>
          </a:p>
          <a:p>
            <a:pPr marL="630238" indent="358775">
              <a:buFont typeface="Wingdings"/>
              <a:buChar char="Ø"/>
            </a:pPr>
            <a:r>
              <a:rPr lang="zh-CN" altLang="en-US" sz="2800" b="1" dirty="0">
                <a:latin typeface="楷体" pitchFamily="49" charset="-122"/>
                <a:ea typeface="楷体" pitchFamily="49" charset="-122"/>
              </a:rPr>
              <a:t>基于使用的测试</a:t>
            </a:r>
          </a:p>
          <a:p>
            <a:pPr indent="630238"/>
            <a:endParaRPr lang="zh-CN" altLang="en-US" sz="2800" b="1" dirty="0">
              <a:latin typeface="楷体" pitchFamily="49" charset="-122"/>
              <a:ea typeface="楷体" pitchFamily="49" charset="-122"/>
            </a:endParaRPr>
          </a:p>
        </p:txBody>
      </p:sp>
    </p:spTree>
    <p:extLst>
      <p:ext uri="{BB962C8B-B14F-4D97-AF65-F5344CB8AC3E}">
        <p14:creationId xmlns:p14="http://schemas.microsoft.com/office/powerpoint/2010/main" val="42143453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up)">
                                      <p:cBhvr>
                                        <p:cTn id="12" dur="500"/>
                                        <p:tgtEl>
                                          <p:spTgt spid="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19">
                                            <p:txEl>
                                              <p:pRg st="2" end="2"/>
                                            </p:txEl>
                                          </p:spTgt>
                                        </p:tgtEl>
                                        <p:attrNameLst>
                                          <p:attrName>style.visibility</p:attrName>
                                        </p:attrNameLst>
                                      </p:cBhvr>
                                      <p:to>
                                        <p:strVal val="visible"/>
                                      </p:to>
                                    </p:set>
                                    <p:animEffect transition="in" filter="wipe(up)">
                                      <p:cBhvr>
                                        <p:cTn id="17" dur="500"/>
                                        <p:tgtEl>
                                          <p:spTgt spid="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19">
                                            <p:txEl>
                                              <p:pRg st="3" end="3"/>
                                            </p:txEl>
                                          </p:spTgt>
                                        </p:tgtEl>
                                        <p:attrNameLst>
                                          <p:attrName>style.visibility</p:attrName>
                                        </p:attrNameLst>
                                      </p:cBhvr>
                                      <p:to>
                                        <p:strVal val="visible"/>
                                      </p:to>
                                    </p:set>
                                    <p:animEffect transition="in" filter="wipe(up)">
                                      <p:cBhvr>
                                        <p:cTn id="22" dur="500"/>
                                        <p:tgtEl>
                                          <p:spTgt spid="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19">
                                            <p:txEl>
                                              <p:pRg st="4" end="4"/>
                                            </p:txEl>
                                          </p:spTgt>
                                        </p:tgtEl>
                                        <p:attrNameLst>
                                          <p:attrName>style.visibility</p:attrName>
                                        </p:attrNameLst>
                                      </p:cBhvr>
                                      <p:to>
                                        <p:strVal val="visible"/>
                                      </p:to>
                                    </p:set>
                                    <p:animEffect transition="in" filter="wipe(up)">
                                      <p:cBhvr>
                                        <p:cTn id="27" dur="500"/>
                                        <p:tgtEl>
                                          <p:spTgt spid="1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2</a:t>
            </a:r>
            <a:r>
              <a:rPr lang="zh-CN" altLang="en-US" b="1" dirty="0">
                <a:latin typeface="楷体" pitchFamily="49" charset="-122"/>
                <a:ea typeface="楷体" pitchFamily="49" charset="-122"/>
              </a:rPr>
              <a:t>）面向对象的集成测试</a:t>
            </a:r>
          </a:p>
        </p:txBody>
      </p:sp>
      <p:sp>
        <p:nvSpPr>
          <p:cNvPr id="19" name="矩形 18"/>
          <p:cNvSpPr/>
          <p:nvPr/>
        </p:nvSpPr>
        <p:spPr>
          <a:xfrm>
            <a:off x="428596" y="928676"/>
            <a:ext cx="8358246" cy="3539430"/>
          </a:xfrm>
          <a:prstGeom prst="rect">
            <a:avLst/>
          </a:prstGeom>
        </p:spPr>
        <p:txBody>
          <a:bodyPr wrap="square">
            <a:spAutoFit/>
          </a:bodyPr>
          <a:lstStyle/>
          <a:p>
            <a:pPr indent="360363">
              <a:buFont typeface="Wingdings"/>
              <a:buChar char="Ø"/>
            </a:pPr>
            <a:r>
              <a:rPr lang="zh-CN" altLang="en-US" sz="2800" b="1" dirty="0">
                <a:latin typeface="楷体" pitchFamily="49" charset="-122"/>
                <a:ea typeface="楷体" pitchFamily="49" charset="-122"/>
              </a:rPr>
              <a:t>基于线程的测试：把响应系统的一个输入或一个事件所需要的那些类集成起来。分别集成并测试每个线程，同时应用回归测试以保证没有产生副作用。</a:t>
            </a:r>
          </a:p>
          <a:p>
            <a:pPr indent="449263">
              <a:buFont typeface="Wingdings"/>
              <a:buChar char="Ø"/>
            </a:pPr>
            <a:r>
              <a:rPr lang="zh-CN" altLang="en-US" sz="2800" b="1" dirty="0">
                <a:latin typeface="楷体" pitchFamily="49" charset="-122"/>
                <a:ea typeface="楷体" pitchFamily="49" charset="-122"/>
              </a:rPr>
              <a:t>基于使用的测试：测试几乎不使用服务器类的那些类（称为独立类），把独立类都测试完之后，再测试使用独立类的下一个层次的类（称为依赖类）。对依赖类的测试一个层次一个层次地持续进行下去，直至把整个软件系统构造完为止。</a:t>
            </a:r>
          </a:p>
        </p:txBody>
      </p:sp>
    </p:spTree>
    <p:extLst>
      <p:ext uri="{BB962C8B-B14F-4D97-AF65-F5344CB8AC3E}">
        <p14:creationId xmlns:p14="http://schemas.microsoft.com/office/powerpoint/2010/main" val="38152859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up)">
                                      <p:cBhvr>
                                        <p:cTn id="1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3</a:t>
            </a:r>
            <a:r>
              <a:rPr lang="zh-CN" altLang="en-US" b="1" dirty="0">
                <a:latin typeface="楷体" pitchFamily="49" charset="-122"/>
                <a:ea typeface="楷体" pitchFamily="49" charset="-122"/>
              </a:rPr>
              <a:t>）面向对象的确认测试</a:t>
            </a:r>
          </a:p>
        </p:txBody>
      </p:sp>
      <p:sp>
        <p:nvSpPr>
          <p:cNvPr id="19" name="矩形 18"/>
          <p:cNvSpPr/>
          <p:nvPr/>
        </p:nvSpPr>
        <p:spPr>
          <a:xfrm>
            <a:off x="428596" y="928676"/>
            <a:ext cx="8358246" cy="3108543"/>
          </a:xfrm>
          <a:prstGeom prst="rect">
            <a:avLst/>
          </a:prstGeom>
        </p:spPr>
        <p:txBody>
          <a:bodyPr wrap="square">
            <a:spAutoFit/>
          </a:bodyPr>
          <a:lstStyle/>
          <a:p>
            <a:pPr indent="719138"/>
            <a:r>
              <a:rPr lang="zh-CN" altLang="en-US" sz="2800" b="1" dirty="0">
                <a:latin typeface="楷体" pitchFamily="49" charset="-122"/>
                <a:ea typeface="楷体" pitchFamily="49" charset="-122"/>
              </a:rPr>
              <a:t>和传统的确认测试一样，面向对象软件的确认测试也集中检查用户可见的动作和用户可识别的输出。</a:t>
            </a:r>
          </a:p>
          <a:p>
            <a:pPr indent="719138"/>
            <a:r>
              <a:rPr lang="zh-CN" altLang="en-US" sz="2800" b="1" dirty="0">
                <a:latin typeface="楷体" pitchFamily="49" charset="-122"/>
                <a:ea typeface="楷体" pitchFamily="49" charset="-122"/>
              </a:rPr>
              <a:t>传统的黑盒测试方法也可用于设计确认测试用例，但是，对于面向对象的软件来说，主要还是根据动态模型和描述系统行为的脚本来设计确认测试用例。</a:t>
            </a:r>
            <a:endParaRPr lang="zh-CN" altLang="en-US" sz="2800" dirty="0">
              <a:latin typeface="楷体" pitchFamily="49" charset="-122"/>
              <a:ea typeface="楷体" pitchFamily="49" charset="-122"/>
            </a:endParaRPr>
          </a:p>
        </p:txBody>
      </p:sp>
    </p:spTree>
    <p:extLst>
      <p:ext uri="{BB962C8B-B14F-4D97-AF65-F5344CB8AC3E}">
        <p14:creationId xmlns:p14="http://schemas.microsoft.com/office/powerpoint/2010/main" val="10102825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19">
                                            <p:txEl>
                                              <p:pRg st="0" end="0"/>
                                            </p:txEl>
                                          </p:spTgt>
                                        </p:tgtEl>
                                        <p:attrNameLst>
                                          <p:attrName>style.visibility</p:attrName>
                                        </p:attrNameLst>
                                      </p:cBhvr>
                                      <p:to>
                                        <p:strVal val="visible"/>
                                      </p:to>
                                    </p:set>
                                    <p:animEffect transition="in" filter="wipe(up)">
                                      <p:cBhvr>
                                        <p:cTn id="7" dur="500"/>
                                        <p:tgtEl>
                                          <p:spTgt spid="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19">
                                            <p:txEl>
                                              <p:pRg st="1" end="1"/>
                                            </p:txEl>
                                          </p:spTgt>
                                        </p:tgtEl>
                                        <p:attrNameLst>
                                          <p:attrName>style.visibility</p:attrName>
                                        </p:attrNameLst>
                                      </p:cBhvr>
                                      <p:to>
                                        <p:strVal val="visible"/>
                                      </p:to>
                                    </p:set>
                                    <p:animEffect transition="in" filter="wipe(up)">
                                      <p:cBhvr>
                                        <p:cTn id="12" dur="500"/>
                                        <p:tgtEl>
                                          <p:spTgt spid="19">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提纲</a:t>
            </a:r>
          </a:p>
        </p:txBody>
      </p:sp>
      <p:grpSp>
        <p:nvGrpSpPr>
          <p:cNvPr id="3" name="Group 4"/>
          <p:cNvGrpSpPr/>
          <p:nvPr/>
        </p:nvGrpSpPr>
        <p:grpSpPr>
          <a:xfrm>
            <a:off x="642910" y="1654903"/>
            <a:ext cx="1894626" cy="1635268"/>
            <a:chOff x="708848" y="1820882"/>
            <a:chExt cx="3429000" cy="2791497"/>
          </a:xfrm>
        </p:grpSpPr>
        <p:sp>
          <p:nvSpPr>
            <p:cNvPr id="5"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chemeClr val="tx1"/>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4" y="2637933"/>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solidFill>
                  <a:latin typeface="楷体" pitchFamily="49" charset="-122"/>
                  <a:ea typeface="楷体" pitchFamily="49" charset="-122"/>
                </a:rPr>
                <a:t>程序设计</a:t>
              </a:r>
              <a:br>
                <a:rPr lang="en-US" altLang="zh-CN" sz="2400" b="1" dirty="0">
                  <a:solidFill>
                    <a:schemeClr val="tx1"/>
                  </a:solidFill>
                  <a:latin typeface="楷体" pitchFamily="49" charset="-122"/>
                  <a:ea typeface="楷体" pitchFamily="49" charset="-122"/>
                </a:rPr>
              </a:br>
              <a:r>
                <a:rPr lang="zh-CN" altLang="en-US" sz="2400" b="1" dirty="0">
                  <a:solidFill>
                    <a:schemeClr val="tx1"/>
                  </a:solidFill>
                  <a:latin typeface="楷体" pitchFamily="49" charset="-122"/>
                  <a:ea typeface="楷体" pitchFamily="49" charset="-122"/>
                </a:rPr>
                <a:t>语言</a:t>
              </a:r>
              <a:endParaRPr lang="en-US" sz="2400" b="1" dirty="0">
                <a:solidFill>
                  <a:schemeClr val="tx1"/>
                </a:solidFill>
                <a:latin typeface="楷体" pitchFamily="49" charset="-122"/>
                <a:ea typeface="楷体" pitchFamily="49" charset="-122"/>
              </a:endParaRPr>
            </a:p>
          </p:txBody>
        </p:sp>
      </p:grpSp>
      <p:grpSp>
        <p:nvGrpSpPr>
          <p:cNvPr id="4" name="Group 4"/>
          <p:cNvGrpSpPr/>
          <p:nvPr/>
        </p:nvGrpSpPr>
        <p:grpSpPr>
          <a:xfrm>
            <a:off x="2606949" y="1651654"/>
            <a:ext cx="1894626" cy="1635268"/>
            <a:chOff x="708848" y="1820882"/>
            <a:chExt cx="3429000" cy="2791497"/>
          </a:xfrm>
        </p:grpSpPr>
        <p:sp>
          <p:nvSpPr>
            <p:cNvPr id="8"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chemeClr val="tx1"/>
                </a:solidFill>
                <a:latin typeface="楷体" pitchFamily="49" charset="-122"/>
                <a:ea typeface="楷体" pitchFamily="49" charset="-122"/>
                <a:cs typeface="Segoe UI" pitchFamily="34" charset="0"/>
              </a:endParaRPr>
            </a:p>
          </p:txBody>
        </p:sp>
        <p:sp>
          <p:nvSpPr>
            <p:cNvPr id="9" name="Content Placeholder 4"/>
            <p:cNvSpPr txBox="1">
              <a:spLocks/>
            </p:cNvSpPr>
            <p:nvPr/>
          </p:nvSpPr>
          <p:spPr>
            <a:xfrm>
              <a:off x="971134" y="25491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solidFill>
                  <a:latin typeface="楷体" pitchFamily="49" charset="-122"/>
                  <a:ea typeface="楷体" pitchFamily="49" charset="-122"/>
                </a:rPr>
                <a:t>程序设计</a:t>
              </a:r>
              <a:br>
                <a:rPr lang="en-US" altLang="zh-CN" sz="2400" b="1" dirty="0">
                  <a:solidFill>
                    <a:schemeClr val="tx1"/>
                  </a:solidFill>
                  <a:latin typeface="楷体" pitchFamily="49" charset="-122"/>
                  <a:ea typeface="楷体" pitchFamily="49" charset="-122"/>
                </a:rPr>
              </a:br>
              <a:r>
                <a:rPr lang="zh-CN" altLang="en-US" sz="2400" b="1" dirty="0">
                  <a:solidFill>
                    <a:schemeClr val="tx1"/>
                  </a:solidFill>
                  <a:latin typeface="楷体" pitchFamily="49" charset="-122"/>
                  <a:ea typeface="楷体" pitchFamily="49" charset="-122"/>
                </a:rPr>
                <a:t>风格</a:t>
              </a:r>
              <a:endParaRPr lang="en-US" altLang="en-US" sz="2400" b="1" dirty="0">
                <a:solidFill>
                  <a:schemeClr val="tx1"/>
                </a:solidFill>
                <a:latin typeface="楷体" pitchFamily="49" charset="-122"/>
                <a:ea typeface="楷体" pitchFamily="49" charset="-122"/>
              </a:endParaRPr>
            </a:p>
          </p:txBody>
        </p:sp>
      </p:grpSp>
      <p:grpSp>
        <p:nvGrpSpPr>
          <p:cNvPr id="7" name="Group 4"/>
          <p:cNvGrpSpPr/>
          <p:nvPr/>
        </p:nvGrpSpPr>
        <p:grpSpPr>
          <a:xfrm>
            <a:off x="4570988" y="1648405"/>
            <a:ext cx="1894626" cy="1635268"/>
            <a:chOff x="708848" y="1820882"/>
            <a:chExt cx="3429000" cy="2791497"/>
          </a:xfrm>
        </p:grpSpPr>
        <p:sp>
          <p:nvSpPr>
            <p:cNvPr id="11"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chemeClr val="tx1"/>
                </a:solidFill>
                <a:latin typeface="楷体" pitchFamily="49" charset="-122"/>
                <a:ea typeface="楷体" pitchFamily="49" charset="-122"/>
                <a:cs typeface="Segoe UI" pitchFamily="34" charset="0"/>
              </a:endParaRPr>
            </a:p>
          </p:txBody>
        </p:sp>
        <p:sp>
          <p:nvSpPr>
            <p:cNvPr id="12" name="Content Placeholder 4"/>
            <p:cNvSpPr txBox="1">
              <a:spLocks/>
            </p:cNvSpPr>
            <p:nvPr/>
          </p:nvSpPr>
          <p:spPr>
            <a:xfrm>
              <a:off x="971134" y="2554654"/>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solidFill>
                    <a:schemeClr val="tx1"/>
                  </a:solidFill>
                  <a:latin typeface="楷体" pitchFamily="49" charset="-122"/>
                  <a:ea typeface="楷体" pitchFamily="49" charset="-122"/>
                </a:rPr>
                <a:t>测试</a:t>
              </a:r>
              <a:br>
                <a:rPr lang="en-US" altLang="zh-CN" sz="2400" b="1" dirty="0">
                  <a:solidFill>
                    <a:schemeClr val="tx1"/>
                  </a:solidFill>
                  <a:latin typeface="楷体" pitchFamily="49" charset="-122"/>
                  <a:ea typeface="楷体" pitchFamily="49" charset="-122"/>
                </a:rPr>
              </a:br>
              <a:r>
                <a:rPr lang="zh-CN" altLang="en-US" sz="2400" b="1" dirty="0">
                  <a:solidFill>
                    <a:schemeClr val="tx1"/>
                  </a:solidFill>
                  <a:latin typeface="楷体" pitchFamily="49" charset="-122"/>
                  <a:ea typeface="楷体" pitchFamily="49" charset="-122"/>
                </a:rPr>
                <a:t>策略</a:t>
              </a:r>
              <a:endParaRPr lang="en-US" sz="2400" b="1" dirty="0">
                <a:solidFill>
                  <a:schemeClr val="tx1"/>
                </a:solidFill>
                <a:latin typeface="楷体" pitchFamily="49" charset="-122"/>
                <a:ea typeface="楷体" pitchFamily="49" charset="-122"/>
              </a:endParaRPr>
            </a:p>
          </p:txBody>
        </p:sp>
      </p:grpSp>
      <p:grpSp>
        <p:nvGrpSpPr>
          <p:cNvPr id="10" name="Group 4"/>
          <p:cNvGrpSpPr/>
          <p:nvPr/>
        </p:nvGrpSpPr>
        <p:grpSpPr>
          <a:xfrm>
            <a:off x="6535026" y="1643056"/>
            <a:ext cx="1894626" cy="1635268"/>
            <a:chOff x="708848" y="1820882"/>
            <a:chExt cx="3429000" cy="2791497"/>
          </a:xfrm>
        </p:grpSpPr>
        <p:sp>
          <p:nvSpPr>
            <p:cNvPr id="14"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5" name="Content Placeholder 4"/>
            <p:cNvSpPr txBox="1">
              <a:spLocks/>
            </p:cNvSpPr>
            <p:nvPr/>
          </p:nvSpPr>
          <p:spPr>
            <a:xfrm>
              <a:off x="971134" y="25227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测试用例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
        <p:nvSpPr>
          <p:cNvPr id="16" name="矩形 15"/>
          <p:cNvSpPr/>
          <p:nvPr/>
        </p:nvSpPr>
        <p:spPr>
          <a:xfrm>
            <a:off x="395536" y="3507854"/>
            <a:ext cx="8358246" cy="954107"/>
          </a:xfrm>
          <a:prstGeom prst="rect">
            <a:avLst/>
          </a:prstGeom>
        </p:spPr>
        <p:txBody>
          <a:bodyPr wrap="square">
            <a:spAutoFit/>
          </a:bodyPr>
          <a:lstStyle/>
          <a:p>
            <a:r>
              <a:rPr lang="zh-CN" altLang="en-US" sz="2800" b="1" dirty="0">
                <a:latin typeface="楷体" pitchFamily="49" charset="-122"/>
                <a:ea typeface="楷体" pitchFamily="49" charset="-122"/>
              </a:rPr>
              <a:t>面向对象测试关注于设计适当的操作序列以检查类的状态。</a:t>
            </a:r>
            <a:endParaRPr lang="zh-CN" altLang="en-US" sz="2800" dirty="0">
              <a:latin typeface="楷体" pitchFamily="49" charset="-122"/>
              <a:ea typeface="楷体" pitchFamily="49" charset="-122"/>
            </a:endParaRPr>
          </a:p>
        </p:txBody>
      </p:sp>
    </p:spTree>
    <p:extLst>
      <p:ext uri="{BB962C8B-B14F-4D97-AF65-F5344CB8AC3E}">
        <p14:creationId xmlns:p14="http://schemas.microsoft.com/office/powerpoint/2010/main" val="18595995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0"/>
                                        </p:tgtEl>
                                      </p:cBhvr>
                                    </p:animEffect>
                                    <p:animScale>
                                      <p:cBhvr>
                                        <p:cTn id="7" dur="250" autoRev="1" fill="hold"/>
                                        <p:tgtEl>
                                          <p:spTgt spid="10"/>
                                        </p:tgtEl>
                                      </p:cBhvr>
                                      <p:by x="105000" y="105000"/>
                                    </p:animScale>
                                  </p:childTnLst>
                                </p:cTn>
                              </p:par>
                            </p:childTnLst>
                          </p:cTn>
                        </p:par>
                      </p:childTnLst>
                    </p:cTn>
                  </p:par>
                  <p:par>
                    <p:cTn id="8" fill="hold">
                      <p:stCondLst>
                        <p:cond delay="indefinite"/>
                      </p:stCondLst>
                      <p:childTnLst>
                        <p:par>
                          <p:cTn id="9" fill="hold">
                            <p:stCondLst>
                              <p:cond delay="0"/>
                            </p:stCondLst>
                            <p:childTnLst>
                              <p:par>
                                <p:cTn id="10" presetID="42" presetClass="entr" presetSubtype="0"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fade">
                                      <p:cBhvr>
                                        <p:cTn id="12" dur="1000"/>
                                        <p:tgtEl>
                                          <p:spTgt spid="16"/>
                                        </p:tgtEl>
                                      </p:cBhvr>
                                    </p:animEffect>
                                    <p:anim calcmode="lin" valueType="num">
                                      <p:cBhvr>
                                        <p:cTn id="13" dur="1000" fill="hold"/>
                                        <p:tgtEl>
                                          <p:spTgt spid="16"/>
                                        </p:tgtEl>
                                        <p:attrNameLst>
                                          <p:attrName>ppt_x</p:attrName>
                                        </p:attrNameLst>
                                      </p:cBhvr>
                                      <p:tavLst>
                                        <p:tav tm="0">
                                          <p:val>
                                            <p:strVal val="#ppt_x"/>
                                          </p:val>
                                        </p:tav>
                                        <p:tav tm="100000">
                                          <p:val>
                                            <p:strVal val="#ppt_x"/>
                                          </p:val>
                                        </p:tav>
                                      </p:tavLst>
                                    </p:anim>
                                    <p:anim calcmode="lin" valueType="num">
                                      <p:cBhvr>
                                        <p:cTn id="1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11.4.1 </a:t>
            </a:r>
            <a:r>
              <a:rPr lang="zh-CN" altLang="en-US" b="1" dirty="0">
                <a:latin typeface="楷体" pitchFamily="49" charset="-122"/>
                <a:ea typeface="楷体" pitchFamily="49" charset="-122"/>
              </a:rPr>
              <a:t>测试类的方法</a:t>
            </a:r>
          </a:p>
        </p:txBody>
      </p:sp>
      <p:graphicFrame>
        <p:nvGraphicFramePr>
          <p:cNvPr id="13" name="图示 12"/>
          <p:cNvGraphicFramePr/>
          <p:nvPr>
            <p:extLst>
              <p:ext uri="{D42A27DB-BD31-4B8C-83A1-F6EECF244321}">
                <p14:modId xmlns:p14="http://schemas.microsoft.com/office/powerpoint/2010/main" val="4248938010"/>
              </p:ext>
            </p:extLst>
          </p:nvPr>
        </p:nvGraphicFramePr>
        <p:xfrm>
          <a:off x="1619672" y="843558"/>
          <a:ext cx="6552728" cy="4176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083139921"/>
      </p:ext>
    </p:extLst>
  </p:cSld>
  <p:clrMapOvr>
    <a:masterClrMapping/>
  </p:clrMapOvr>
  <p:transition>
    <p:fade/>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1</a:t>
            </a:r>
            <a:r>
              <a:rPr lang="zh-CN" altLang="en-US" b="1" dirty="0">
                <a:latin typeface="楷体" pitchFamily="49" charset="-122"/>
                <a:ea typeface="楷体" pitchFamily="49" charset="-122"/>
              </a:rPr>
              <a:t>）随机测试</a:t>
            </a:r>
          </a:p>
        </p:txBody>
      </p:sp>
      <p:sp>
        <p:nvSpPr>
          <p:cNvPr id="3" name="内容占位符 2"/>
          <p:cNvSpPr>
            <a:spLocks noGrp="1"/>
          </p:cNvSpPr>
          <p:nvPr>
            <p:ph idx="1"/>
          </p:nvPr>
        </p:nvSpPr>
        <p:spPr>
          <a:xfrm>
            <a:off x="389436" y="1085852"/>
            <a:ext cx="8363938" cy="3471720"/>
          </a:xfrm>
        </p:spPr>
        <p:txBody>
          <a:bodyPr/>
          <a:lstStyle/>
          <a:p>
            <a:r>
              <a:rPr lang="zh-CN" altLang="en-US" b="1" dirty="0">
                <a:solidFill>
                  <a:schemeClr val="tx1"/>
                </a:solidFill>
                <a:latin typeface="Times New Roman" pitchFamily="18" charset="0"/>
                <a:ea typeface="楷体" pitchFamily="49" charset="-122"/>
                <a:cs typeface="Times New Roman" pitchFamily="18" charset="0"/>
              </a:rPr>
              <a:t>银行应用系统的例子，简要地说明这种测试方法。</a:t>
            </a:r>
            <a:endParaRPr lang="en-US" altLang="zh-CN" b="1" dirty="0">
              <a:solidFill>
                <a:schemeClr val="tx1"/>
              </a:solidFill>
              <a:latin typeface="Times New Roman" pitchFamily="18" charset="0"/>
              <a:ea typeface="楷体" pitchFamily="49" charset="-122"/>
              <a:cs typeface="Times New Roman" pitchFamily="18" charset="0"/>
            </a:endParaRPr>
          </a:p>
          <a:p>
            <a:r>
              <a:rPr lang="zh-CN" altLang="en-US" b="1" dirty="0">
                <a:solidFill>
                  <a:schemeClr val="tx1"/>
                </a:solidFill>
                <a:latin typeface="Times New Roman" pitchFamily="18" charset="0"/>
                <a:ea typeface="楷体" pitchFamily="49" charset="-122"/>
                <a:cs typeface="Times New Roman" pitchFamily="18" charset="0"/>
              </a:rPr>
              <a:t>该系统的</a:t>
            </a:r>
            <a:r>
              <a:rPr lang="en-US" altLang="zh-CN" b="1" dirty="0">
                <a:solidFill>
                  <a:schemeClr val="tx1"/>
                </a:solidFill>
                <a:latin typeface="Times New Roman" pitchFamily="18" charset="0"/>
                <a:ea typeface="楷体" pitchFamily="49" charset="-122"/>
                <a:cs typeface="Times New Roman" pitchFamily="18" charset="0"/>
              </a:rPr>
              <a:t>account(</a:t>
            </a:r>
            <a:r>
              <a:rPr lang="zh-CN" altLang="en-US" b="1" dirty="0">
                <a:solidFill>
                  <a:schemeClr val="tx1"/>
                </a:solidFill>
                <a:latin typeface="Times New Roman" pitchFamily="18" charset="0"/>
                <a:ea typeface="楷体" pitchFamily="49" charset="-122"/>
                <a:cs typeface="Times New Roman" pitchFamily="18" charset="0"/>
              </a:rPr>
              <a:t>账户）类有下列操作：  </a:t>
            </a:r>
            <a:r>
              <a:rPr lang="en-US" altLang="zh-CN" b="1" dirty="0">
                <a:solidFill>
                  <a:schemeClr val="tx1"/>
                </a:solidFill>
                <a:latin typeface="Times New Roman" pitchFamily="18" charset="0"/>
                <a:ea typeface="楷体" pitchFamily="49" charset="-122"/>
                <a:cs typeface="Times New Roman" pitchFamily="18" charset="0"/>
              </a:rPr>
              <a:t>open(</a:t>
            </a:r>
            <a:r>
              <a:rPr lang="zh-CN" altLang="en-US" b="1" dirty="0">
                <a:solidFill>
                  <a:schemeClr val="tx1"/>
                </a:solidFill>
                <a:latin typeface="Times New Roman" pitchFamily="18" charset="0"/>
                <a:ea typeface="楷体" pitchFamily="49" charset="-122"/>
                <a:cs typeface="Times New Roman" pitchFamily="18" charset="0"/>
              </a:rPr>
              <a:t>打开），</a:t>
            </a:r>
            <a:r>
              <a:rPr lang="en-US" altLang="zh-CN" b="1" dirty="0">
                <a:solidFill>
                  <a:schemeClr val="tx1"/>
                </a:solidFill>
                <a:latin typeface="Times New Roman" pitchFamily="18" charset="0"/>
                <a:ea typeface="楷体" pitchFamily="49" charset="-122"/>
                <a:cs typeface="Times New Roman" pitchFamily="18" charset="0"/>
              </a:rPr>
              <a:t>setup(</a:t>
            </a:r>
            <a:r>
              <a:rPr lang="zh-CN" altLang="en-US" b="1" dirty="0">
                <a:solidFill>
                  <a:schemeClr val="tx1"/>
                </a:solidFill>
                <a:latin typeface="Times New Roman" pitchFamily="18" charset="0"/>
                <a:ea typeface="楷体" pitchFamily="49" charset="-122"/>
                <a:cs typeface="Times New Roman" pitchFamily="18" charset="0"/>
              </a:rPr>
              <a:t>建立），</a:t>
            </a:r>
            <a:r>
              <a:rPr lang="en-US" altLang="zh-CN" b="1" dirty="0">
                <a:solidFill>
                  <a:schemeClr val="tx1"/>
                </a:solidFill>
                <a:latin typeface="Times New Roman" pitchFamily="18" charset="0"/>
                <a:ea typeface="楷体" pitchFamily="49" charset="-122"/>
                <a:cs typeface="Times New Roman" pitchFamily="18" charset="0"/>
              </a:rPr>
              <a:t>deposit(</a:t>
            </a:r>
            <a:r>
              <a:rPr lang="zh-CN" altLang="en-US" b="1" dirty="0">
                <a:solidFill>
                  <a:schemeClr val="tx1"/>
                </a:solidFill>
                <a:latin typeface="Times New Roman" pitchFamily="18" charset="0"/>
                <a:ea typeface="楷体" pitchFamily="49" charset="-122"/>
                <a:cs typeface="Times New Roman" pitchFamily="18" charset="0"/>
              </a:rPr>
              <a:t>存款），</a:t>
            </a:r>
            <a:r>
              <a:rPr lang="en-US" altLang="zh-CN" b="1" dirty="0">
                <a:solidFill>
                  <a:schemeClr val="tx1"/>
                </a:solidFill>
                <a:latin typeface="Times New Roman" pitchFamily="18" charset="0"/>
                <a:ea typeface="楷体" pitchFamily="49" charset="-122"/>
                <a:cs typeface="Times New Roman" pitchFamily="18" charset="0"/>
              </a:rPr>
              <a:t>withdraw(</a:t>
            </a:r>
            <a:r>
              <a:rPr lang="zh-CN" altLang="en-US" b="1" dirty="0">
                <a:solidFill>
                  <a:schemeClr val="tx1"/>
                </a:solidFill>
                <a:latin typeface="Times New Roman" pitchFamily="18" charset="0"/>
                <a:ea typeface="楷体" pitchFamily="49" charset="-122"/>
                <a:cs typeface="Times New Roman" pitchFamily="18" charset="0"/>
              </a:rPr>
              <a:t>取款），</a:t>
            </a:r>
            <a:r>
              <a:rPr lang="en-US" altLang="zh-CN" b="1" dirty="0">
                <a:solidFill>
                  <a:schemeClr val="tx1"/>
                </a:solidFill>
                <a:latin typeface="Times New Roman" pitchFamily="18" charset="0"/>
                <a:ea typeface="楷体" pitchFamily="49" charset="-122"/>
                <a:cs typeface="Times New Roman" pitchFamily="18" charset="0"/>
              </a:rPr>
              <a:t>balance(</a:t>
            </a:r>
            <a:r>
              <a:rPr lang="zh-CN" altLang="en-US" b="1" dirty="0">
                <a:solidFill>
                  <a:schemeClr val="tx1"/>
                </a:solidFill>
                <a:latin typeface="Times New Roman" pitchFamily="18" charset="0"/>
                <a:ea typeface="楷体" pitchFamily="49" charset="-122"/>
                <a:cs typeface="Times New Roman" pitchFamily="18" charset="0"/>
              </a:rPr>
              <a:t>余额），</a:t>
            </a:r>
            <a:r>
              <a:rPr lang="en-US" altLang="zh-CN" b="1" dirty="0">
                <a:solidFill>
                  <a:schemeClr val="tx1"/>
                </a:solidFill>
                <a:latin typeface="Times New Roman" pitchFamily="18" charset="0"/>
                <a:ea typeface="楷体" pitchFamily="49" charset="-122"/>
                <a:cs typeface="Times New Roman" pitchFamily="18" charset="0"/>
              </a:rPr>
              <a:t>summarize(</a:t>
            </a:r>
            <a:r>
              <a:rPr lang="zh-CN" altLang="en-US" b="1" dirty="0">
                <a:solidFill>
                  <a:schemeClr val="tx1"/>
                </a:solidFill>
                <a:latin typeface="Times New Roman" pitchFamily="18" charset="0"/>
                <a:ea typeface="楷体" pitchFamily="49" charset="-122"/>
                <a:cs typeface="Times New Roman" pitchFamily="18" charset="0"/>
              </a:rPr>
              <a:t>清单），</a:t>
            </a:r>
            <a:r>
              <a:rPr lang="en-US" altLang="zh-CN" b="1" dirty="0" err="1">
                <a:solidFill>
                  <a:schemeClr val="tx1"/>
                </a:solidFill>
                <a:latin typeface="Times New Roman" pitchFamily="18" charset="0"/>
                <a:ea typeface="楷体" pitchFamily="49" charset="-122"/>
                <a:cs typeface="Times New Roman" pitchFamily="18" charset="0"/>
              </a:rPr>
              <a:t>creditLimit</a:t>
            </a:r>
            <a:r>
              <a:rPr lang="en-US" altLang="zh-CN" b="1" dirty="0">
                <a:solidFill>
                  <a:schemeClr val="tx1"/>
                </a:solidFill>
                <a:latin typeface="Times New Roman" pitchFamily="18" charset="0"/>
                <a:ea typeface="楷体" pitchFamily="49" charset="-122"/>
                <a:cs typeface="Times New Roman" pitchFamily="18" charset="0"/>
              </a:rPr>
              <a:t>(</a:t>
            </a:r>
            <a:r>
              <a:rPr lang="zh-CN" altLang="en-US" b="1" dirty="0">
                <a:solidFill>
                  <a:schemeClr val="tx1"/>
                </a:solidFill>
                <a:latin typeface="Times New Roman" pitchFamily="18" charset="0"/>
                <a:ea typeface="楷体" pitchFamily="49" charset="-122"/>
                <a:cs typeface="Times New Roman" pitchFamily="18" charset="0"/>
              </a:rPr>
              <a:t>透支限额）和</a:t>
            </a:r>
            <a:r>
              <a:rPr lang="en-US" altLang="zh-CN" b="1" dirty="0">
                <a:solidFill>
                  <a:schemeClr val="tx1"/>
                </a:solidFill>
                <a:latin typeface="Times New Roman" pitchFamily="18" charset="0"/>
                <a:ea typeface="楷体" pitchFamily="49" charset="-122"/>
                <a:cs typeface="Times New Roman" pitchFamily="18" charset="0"/>
              </a:rPr>
              <a:t>close(</a:t>
            </a:r>
            <a:r>
              <a:rPr lang="zh-CN" altLang="en-US" b="1" dirty="0">
                <a:solidFill>
                  <a:schemeClr val="tx1"/>
                </a:solidFill>
                <a:latin typeface="Times New Roman" pitchFamily="18" charset="0"/>
                <a:ea typeface="楷体" pitchFamily="49" charset="-122"/>
                <a:cs typeface="Times New Roman" pitchFamily="18" charset="0"/>
              </a:rPr>
              <a:t>关闭）。</a:t>
            </a:r>
            <a:endParaRPr lang="en-US" altLang="zh-CN" b="1" dirty="0">
              <a:solidFill>
                <a:schemeClr val="tx1"/>
              </a:solidFill>
              <a:latin typeface="Times New Roman" pitchFamily="18" charset="0"/>
              <a:ea typeface="楷体" pitchFamily="49" charset="-122"/>
              <a:cs typeface="Times New Roman" pitchFamily="18" charset="0"/>
            </a:endParaRPr>
          </a:p>
          <a:p>
            <a:r>
              <a:rPr lang="zh-CN" altLang="en-US" b="1" dirty="0">
                <a:solidFill>
                  <a:schemeClr val="tx1"/>
                </a:solidFill>
                <a:latin typeface="Times New Roman" pitchFamily="18" charset="0"/>
                <a:ea typeface="楷体" pitchFamily="49" charset="-122"/>
                <a:cs typeface="Times New Roman" pitchFamily="18" charset="0"/>
              </a:rPr>
              <a:t>上列每个操作都可以应用于</a:t>
            </a:r>
            <a:r>
              <a:rPr lang="en-US" altLang="zh-CN" b="1" dirty="0">
                <a:solidFill>
                  <a:schemeClr val="tx1"/>
                </a:solidFill>
                <a:latin typeface="Times New Roman" pitchFamily="18" charset="0"/>
                <a:ea typeface="楷体" pitchFamily="49" charset="-122"/>
                <a:cs typeface="Times New Roman" pitchFamily="18" charset="0"/>
              </a:rPr>
              <a:t>account</a:t>
            </a:r>
            <a:r>
              <a:rPr lang="zh-CN" altLang="en-US" b="1" dirty="0">
                <a:solidFill>
                  <a:schemeClr val="tx1"/>
                </a:solidFill>
                <a:latin typeface="Times New Roman" pitchFamily="18" charset="0"/>
                <a:ea typeface="楷体" pitchFamily="49" charset="-122"/>
                <a:cs typeface="Times New Roman" pitchFamily="18" charset="0"/>
              </a:rPr>
              <a:t>类的实例，但是，该系统的性质也对操作的应用施加了一些限制，例如，必须在应用其他操作之前先打开账户，在完成了全部操作之后才能关闭账户。即使有这些限制，可做的操作也有许多种排列方法。一个</a:t>
            </a:r>
            <a:r>
              <a:rPr lang="en-US" altLang="zh-CN" b="1" dirty="0">
                <a:solidFill>
                  <a:schemeClr val="tx1"/>
                </a:solidFill>
                <a:latin typeface="Times New Roman" pitchFamily="18" charset="0"/>
                <a:ea typeface="楷体" pitchFamily="49" charset="-122"/>
                <a:cs typeface="Times New Roman" pitchFamily="18" charset="0"/>
              </a:rPr>
              <a:t>account</a:t>
            </a:r>
            <a:r>
              <a:rPr lang="zh-CN" altLang="en-US" b="1" dirty="0">
                <a:solidFill>
                  <a:schemeClr val="tx1"/>
                </a:solidFill>
                <a:latin typeface="Times New Roman" pitchFamily="18" charset="0"/>
                <a:ea typeface="楷体" pitchFamily="49" charset="-122"/>
                <a:cs typeface="Times New Roman" pitchFamily="18" charset="0"/>
              </a:rPr>
              <a:t>类实例的最小行为历史包括下列操作：</a:t>
            </a:r>
            <a:endParaRPr lang="zh-CN" altLang="en-US" dirty="0"/>
          </a:p>
        </p:txBody>
      </p:sp>
    </p:spTree>
    <p:extLst>
      <p:ext uri="{BB962C8B-B14F-4D97-AF65-F5344CB8AC3E}">
        <p14:creationId xmlns:p14="http://schemas.microsoft.com/office/powerpoint/2010/main" val="13747406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1</a:t>
            </a:r>
            <a:r>
              <a:rPr lang="zh-CN" altLang="en-US" b="1" dirty="0">
                <a:latin typeface="楷体" pitchFamily="49" charset="-122"/>
                <a:ea typeface="楷体" pitchFamily="49" charset="-122"/>
              </a:rPr>
              <a:t>）随机测试</a:t>
            </a:r>
          </a:p>
        </p:txBody>
      </p:sp>
      <p:sp>
        <p:nvSpPr>
          <p:cNvPr id="3" name="内容占位符 2"/>
          <p:cNvSpPr>
            <a:spLocks noGrp="1"/>
          </p:cNvSpPr>
          <p:nvPr>
            <p:ph idx="1"/>
          </p:nvPr>
        </p:nvSpPr>
        <p:spPr>
          <a:xfrm>
            <a:off x="389436" y="699542"/>
            <a:ext cx="8363938" cy="4431983"/>
          </a:xfrm>
        </p:spPr>
        <p:txBody>
          <a:bodyPr/>
          <a:lstStyle/>
          <a:p>
            <a:r>
              <a:rPr lang="en-US" altLang="zh-CN" b="1" dirty="0" err="1">
                <a:solidFill>
                  <a:schemeClr val="tx1"/>
                </a:solidFill>
                <a:latin typeface="Times New Roman" pitchFamily="18" charset="0"/>
                <a:ea typeface="楷体" pitchFamily="49" charset="-122"/>
                <a:cs typeface="Times New Roman" pitchFamily="18" charset="0"/>
              </a:rPr>
              <a:t>open·setup·deposit·withdraw·close</a:t>
            </a:r>
            <a:endParaRPr lang="en-US" altLang="zh-CN" b="1" dirty="0">
              <a:solidFill>
                <a:schemeClr val="tx1"/>
              </a:solidFill>
              <a:latin typeface="Times New Roman" pitchFamily="18" charset="0"/>
              <a:ea typeface="楷体" pitchFamily="49" charset="-122"/>
              <a:cs typeface="Times New Roman" pitchFamily="18" charset="0"/>
            </a:endParaRPr>
          </a:p>
          <a:p>
            <a:r>
              <a:rPr lang="zh-CN" altLang="en-US" b="1" dirty="0">
                <a:solidFill>
                  <a:schemeClr val="tx1"/>
                </a:solidFill>
                <a:latin typeface="Times New Roman" pitchFamily="18" charset="0"/>
                <a:ea typeface="楷体" pitchFamily="49" charset="-122"/>
                <a:cs typeface="Times New Roman" pitchFamily="18" charset="0"/>
              </a:rPr>
              <a:t>这就是对</a:t>
            </a:r>
            <a:r>
              <a:rPr lang="en-US" altLang="zh-CN" b="1" dirty="0">
                <a:solidFill>
                  <a:schemeClr val="tx1"/>
                </a:solidFill>
                <a:latin typeface="Times New Roman" pitchFamily="18" charset="0"/>
                <a:ea typeface="楷体" pitchFamily="49" charset="-122"/>
                <a:cs typeface="Times New Roman" pitchFamily="18" charset="0"/>
              </a:rPr>
              <a:t>account</a:t>
            </a:r>
            <a:r>
              <a:rPr lang="zh-CN" altLang="en-US" b="1" dirty="0">
                <a:solidFill>
                  <a:schemeClr val="tx1"/>
                </a:solidFill>
                <a:latin typeface="Times New Roman" pitchFamily="18" charset="0"/>
                <a:ea typeface="楷体" pitchFamily="49" charset="-122"/>
                <a:cs typeface="Times New Roman" pitchFamily="18" charset="0"/>
              </a:rPr>
              <a:t>类的最小测试序列。但是，在下面的序列中可能发生许多其他行为： </a:t>
            </a:r>
            <a:endParaRPr lang="en-US" altLang="zh-CN" b="1" dirty="0">
              <a:solidFill>
                <a:schemeClr val="tx1"/>
              </a:solidFill>
              <a:latin typeface="Times New Roman" pitchFamily="18" charset="0"/>
              <a:ea typeface="楷体" pitchFamily="49" charset="-122"/>
              <a:cs typeface="Times New Roman" pitchFamily="18" charset="0"/>
            </a:endParaRPr>
          </a:p>
          <a:p>
            <a:r>
              <a:rPr lang="en-US" altLang="zh-CN" b="1" dirty="0" err="1">
                <a:solidFill>
                  <a:schemeClr val="tx1"/>
                </a:solidFill>
                <a:latin typeface="Times New Roman" pitchFamily="18" charset="0"/>
                <a:ea typeface="楷体" pitchFamily="49" charset="-122"/>
                <a:cs typeface="Times New Roman" pitchFamily="18" charset="0"/>
              </a:rPr>
              <a:t>open·setup·deposit</a:t>
            </a:r>
            <a:r>
              <a:rPr lang="en-US" altLang="zh-CN" b="1" dirty="0">
                <a:solidFill>
                  <a:schemeClr val="tx1"/>
                </a:solidFill>
                <a:latin typeface="Times New Roman" pitchFamily="18" charset="0"/>
                <a:ea typeface="楷体" pitchFamily="49" charset="-122"/>
                <a:cs typeface="Times New Roman" pitchFamily="18" charset="0"/>
              </a:rPr>
              <a:t>·</a:t>
            </a:r>
            <a:r>
              <a:rPr lang="zh-CN" altLang="en-US" b="1" dirty="0">
                <a:solidFill>
                  <a:schemeClr val="tx1"/>
                </a:solidFill>
                <a:latin typeface="Times New Roman" pitchFamily="18" charset="0"/>
                <a:ea typeface="楷体" pitchFamily="49" charset="-122"/>
                <a:cs typeface="Times New Roman" pitchFamily="18" charset="0"/>
              </a:rPr>
              <a:t>［</a:t>
            </a:r>
            <a:r>
              <a:rPr lang="en-US" altLang="zh-CN" b="1" dirty="0" err="1">
                <a:solidFill>
                  <a:schemeClr val="tx1"/>
                </a:solidFill>
                <a:latin typeface="Times New Roman" pitchFamily="18" charset="0"/>
                <a:ea typeface="楷体" pitchFamily="49" charset="-122"/>
                <a:cs typeface="Times New Roman" pitchFamily="18" charset="0"/>
              </a:rPr>
              <a:t>deposit|withdraw|balance|summarize|creditLimit</a:t>
            </a:r>
            <a:r>
              <a:rPr lang="zh-CN" altLang="en-US" b="1" dirty="0">
                <a:solidFill>
                  <a:schemeClr val="tx1"/>
                </a:solidFill>
                <a:latin typeface="Times New Roman" pitchFamily="18" charset="0"/>
                <a:ea typeface="楷体" pitchFamily="49" charset="-122"/>
                <a:cs typeface="Times New Roman" pitchFamily="18" charset="0"/>
              </a:rPr>
              <a:t>］</a:t>
            </a:r>
            <a:r>
              <a:rPr lang="en-US" altLang="zh-CN" b="1" baseline="30000" dirty="0">
                <a:solidFill>
                  <a:schemeClr val="tx1"/>
                </a:solidFill>
                <a:latin typeface="Times New Roman" pitchFamily="18" charset="0"/>
                <a:ea typeface="楷体" pitchFamily="49" charset="-122"/>
                <a:cs typeface="Times New Roman" pitchFamily="18" charset="0"/>
              </a:rPr>
              <a:t>n</a:t>
            </a:r>
            <a:r>
              <a:rPr lang="en-US" altLang="zh-CN" b="1" dirty="0">
                <a:solidFill>
                  <a:schemeClr val="tx1"/>
                </a:solidFill>
                <a:latin typeface="Times New Roman" pitchFamily="18" charset="0"/>
                <a:ea typeface="楷体" pitchFamily="49" charset="-122"/>
                <a:cs typeface="Times New Roman" pitchFamily="18" charset="0"/>
              </a:rPr>
              <a:t>·withdraw·close</a:t>
            </a:r>
          </a:p>
          <a:p>
            <a:r>
              <a:rPr lang="zh-CN" altLang="en-US" b="1" dirty="0">
                <a:solidFill>
                  <a:schemeClr val="tx1"/>
                </a:solidFill>
                <a:latin typeface="Times New Roman" pitchFamily="18" charset="0"/>
                <a:ea typeface="楷体" pitchFamily="49" charset="-122"/>
                <a:cs typeface="Times New Roman" pitchFamily="18" charset="0"/>
              </a:rPr>
              <a:t>从上列序列可以随机地产生一系列不同的操作序列，例如： </a:t>
            </a:r>
          </a:p>
          <a:p>
            <a:pPr indent="-6350">
              <a:buNone/>
            </a:pPr>
            <a:r>
              <a:rPr lang="zh-CN" altLang="en-US" b="1" dirty="0">
                <a:solidFill>
                  <a:schemeClr val="tx1"/>
                </a:solidFill>
                <a:latin typeface="Times New Roman" pitchFamily="18" charset="0"/>
                <a:ea typeface="楷体" pitchFamily="49" charset="-122"/>
                <a:cs typeface="Times New Roman" pitchFamily="18" charset="0"/>
              </a:rPr>
              <a:t>测试用例</a:t>
            </a:r>
            <a:r>
              <a:rPr lang="en-US" altLang="zh-CN" b="1" dirty="0">
                <a:solidFill>
                  <a:schemeClr val="tx1"/>
                </a:solidFill>
                <a:latin typeface="Times New Roman" pitchFamily="18" charset="0"/>
                <a:ea typeface="楷体" pitchFamily="49" charset="-122"/>
                <a:cs typeface="Times New Roman" pitchFamily="18" charset="0"/>
              </a:rPr>
              <a:t>#</a:t>
            </a:r>
          </a:p>
          <a:p>
            <a:pPr indent="-6350">
              <a:buNone/>
            </a:pPr>
            <a:r>
              <a:rPr lang="en-US" altLang="zh-CN" b="1" dirty="0">
                <a:solidFill>
                  <a:schemeClr val="tx1"/>
                </a:solidFill>
                <a:latin typeface="Times New Roman" pitchFamily="18" charset="0"/>
                <a:ea typeface="楷体" pitchFamily="49" charset="-122"/>
                <a:cs typeface="Times New Roman" pitchFamily="18" charset="0"/>
              </a:rPr>
              <a:t>r1:</a:t>
            </a:r>
            <a:r>
              <a:rPr lang="en-US" altLang="zh-CN" b="1" dirty="0">
                <a:solidFill>
                  <a:srgbClr val="FF0000"/>
                </a:solidFill>
                <a:latin typeface="Times New Roman" pitchFamily="18" charset="0"/>
                <a:ea typeface="楷体" pitchFamily="49" charset="-122"/>
                <a:cs typeface="Times New Roman" pitchFamily="18" charset="0"/>
              </a:rPr>
              <a:t>open·setup·deposit</a:t>
            </a:r>
            <a:r>
              <a:rPr lang="en-US" altLang="zh-CN" b="1" dirty="0">
                <a:solidFill>
                  <a:schemeClr val="tx1"/>
                </a:solidFill>
                <a:latin typeface="Times New Roman" pitchFamily="18" charset="0"/>
                <a:ea typeface="楷体" pitchFamily="49" charset="-122"/>
                <a:cs typeface="Times New Roman" pitchFamily="18" charset="0"/>
              </a:rPr>
              <a:t>·deposit·balance·summarize·</a:t>
            </a:r>
            <a:r>
              <a:rPr lang="en-US" altLang="zh-CN" b="1" dirty="0">
                <a:solidFill>
                  <a:srgbClr val="FF0000"/>
                </a:solidFill>
                <a:latin typeface="Times New Roman" pitchFamily="18" charset="0"/>
                <a:ea typeface="楷体" pitchFamily="49" charset="-122"/>
                <a:cs typeface="Times New Roman" pitchFamily="18" charset="0"/>
              </a:rPr>
              <a:t>withdraw·close</a:t>
            </a:r>
            <a:endParaRPr lang="zh-CN" altLang="en-US" b="1" dirty="0">
              <a:solidFill>
                <a:srgbClr val="FF0000"/>
              </a:solidFill>
              <a:latin typeface="Times New Roman" pitchFamily="18" charset="0"/>
              <a:ea typeface="楷体" pitchFamily="49" charset="-122"/>
              <a:cs typeface="Times New Roman" pitchFamily="18" charset="0"/>
            </a:endParaRPr>
          </a:p>
          <a:p>
            <a:r>
              <a:rPr lang="zh-CN" altLang="en-US" b="1" dirty="0">
                <a:solidFill>
                  <a:schemeClr val="tx1"/>
                </a:solidFill>
                <a:latin typeface="Times New Roman" pitchFamily="18" charset="0"/>
                <a:ea typeface="楷体" pitchFamily="49" charset="-122"/>
                <a:cs typeface="Times New Roman" pitchFamily="18" charset="0"/>
              </a:rPr>
              <a:t>测试用例</a:t>
            </a:r>
            <a:r>
              <a:rPr lang="en-US" altLang="zh-CN" b="1" dirty="0">
                <a:solidFill>
                  <a:schemeClr val="tx1"/>
                </a:solidFill>
                <a:latin typeface="Times New Roman" pitchFamily="18" charset="0"/>
                <a:ea typeface="楷体" pitchFamily="49" charset="-122"/>
                <a:cs typeface="Times New Roman" pitchFamily="18" charset="0"/>
              </a:rPr>
              <a:t>#r2:</a:t>
            </a:r>
            <a:r>
              <a:rPr lang="en-US" altLang="zh-CN" b="1" dirty="0">
                <a:solidFill>
                  <a:srgbClr val="FF0000"/>
                </a:solidFill>
                <a:latin typeface="Times New Roman" pitchFamily="18" charset="0"/>
                <a:ea typeface="楷体" pitchFamily="49" charset="-122"/>
                <a:cs typeface="Times New Roman" pitchFamily="18" charset="0"/>
              </a:rPr>
              <a:t>open·setup·deposit</a:t>
            </a:r>
            <a:r>
              <a:rPr lang="en-US" altLang="zh-CN" b="1" dirty="0">
                <a:solidFill>
                  <a:schemeClr val="tx1"/>
                </a:solidFill>
                <a:latin typeface="Times New Roman" pitchFamily="18" charset="0"/>
                <a:ea typeface="楷体" pitchFamily="49" charset="-122"/>
                <a:cs typeface="Times New Roman" pitchFamily="18" charset="0"/>
              </a:rPr>
              <a:t>·withdraw·deposit·balance·creditLimit·</a:t>
            </a:r>
            <a:r>
              <a:rPr lang="en-US" altLang="zh-CN" b="1" dirty="0">
                <a:solidFill>
                  <a:srgbClr val="FF0000"/>
                </a:solidFill>
                <a:latin typeface="Times New Roman" pitchFamily="18" charset="0"/>
                <a:ea typeface="楷体" pitchFamily="49" charset="-122"/>
                <a:cs typeface="Times New Roman" pitchFamily="18" charset="0"/>
              </a:rPr>
              <a:t>withdraw·close</a:t>
            </a:r>
            <a:endParaRPr lang="zh-CN" altLang="en-US" dirty="0">
              <a:solidFill>
                <a:srgbClr val="FF0000"/>
              </a:solidFill>
            </a:endParaRPr>
          </a:p>
        </p:txBody>
      </p:sp>
    </p:spTree>
    <p:extLst>
      <p:ext uri="{BB962C8B-B14F-4D97-AF65-F5344CB8AC3E}">
        <p14:creationId xmlns:p14="http://schemas.microsoft.com/office/powerpoint/2010/main" val="293082359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2</a:t>
            </a:r>
            <a:r>
              <a:rPr lang="zh-CN" altLang="en-US" b="1" dirty="0">
                <a:latin typeface="楷体" pitchFamily="49" charset="-122"/>
                <a:ea typeface="楷体" pitchFamily="49" charset="-122"/>
              </a:rPr>
              <a:t>）划分测试</a:t>
            </a:r>
          </a:p>
        </p:txBody>
      </p:sp>
      <p:sp>
        <p:nvSpPr>
          <p:cNvPr id="3" name="内容占位符 2"/>
          <p:cNvSpPr>
            <a:spLocks noGrp="1"/>
          </p:cNvSpPr>
          <p:nvPr>
            <p:ph idx="1"/>
          </p:nvPr>
        </p:nvSpPr>
        <p:spPr>
          <a:xfrm>
            <a:off x="389436" y="699542"/>
            <a:ext cx="8363938" cy="4238083"/>
          </a:xfrm>
        </p:spPr>
        <p:txBody>
          <a:bodyPr/>
          <a:lstStyle/>
          <a:p>
            <a:r>
              <a:rPr lang="zh-CN" altLang="en-US" b="1" dirty="0">
                <a:solidFill>
                  <a:schemeClr val="tx1"/>
                </a:solidFill>
                <a:latin typeface="Times New Roman" pitchFamily="18" charset="0"/>
                <a:ea typeface="楷体" pitchFamily="49" charset="-122"/>
                <a:cs typeface="Times New Roman" pitchFamily="18" charset="0"/>
              </a:rPr>
              <a:t>把输入和输出分类，然后设计测试用例以测试划分出的每个类别：</a:t>
            </a:r>
            <a:endParaRPr lang="en-US" altLang="zh-CN" b="1" dirty="0">
              <a:solidFill>
                <a:schemeClr val="tx1"/>
              </a:solidFill>
              <a:latin typeface="Times New Roman" pitchFamily="18" charset="0"/>
              <a:ea typeface="楷体" pitchFamily="49" charset="-122"/>
              <a:cs typeface="Times New Roman" pitchFamily="18" charset="0"/>
            </a:endParaRPr>
          </a:p>
          <a:p>
            <a:r>
              <a:rPr lang="en-US" altLang="zh-CN" b="1" dirty="0">
                <a:latin typeface="Times New Roman" pitchFamily="18" charset="0"/>
                <a:ea typeface="楷体" pitchFamily="49" charset="-122"/>
                <a:cs typeface="Times New Roman" pitchFamily="18" charset="0"/>
              </a:rPr>
              <a:t>Way1</a:t>
            </a:r>
            <a:r>
              <a:rPr lang="zh-CN" altLang="en-US" b="1" dirty="0">
                <a:latin typeface="Times New Roman" pitchFamily="18" charset="0"/>
                <a:ea typeface="楷体" pitchFamily="49" charset="-122"/>
                <a:cs typeface="Times New Roman" pitchFamily="18" charset="0"/>
              </a:rPr>
              <a:t>：基于状态的划分：</a:t>
            </a:r>
            <a:endParaRPr lang="en-US" altLang="zh-CN" b="1" dirty="0">
              <a:latin typeface="Times New Roman" pitchFamily="18" charset="0"/>
              <a:ea typeface="楷体" pitchFamily="49" charset="-122"/>
              <a:cs typeface="Times New Roman" pitchFamily="18" charset="0"/>
            </a:endParaRPr>
          </a:p>
          <a:p>
            <a:pPr lvl="1"/>
            <a:r>
              <a:rPr lang="zh-CN" altLang="en-US" b="1" dirty="0">
                <a:latin typeface="Times New Roman" pitchFamily="18" charset="0"/>
                <a:ea typeface="楷体" pitchFamily="49" charset="-122"/>
                <a:cs typeface="Times New Roman" pitchFamily="18" charset="0"/>
              </a:rPr>
              <a:t>这种方法根据类操作改变类状态的能力来划分类操作。再一次考虑</a:t>
            </a:r>
            <a:r>
              <a:rPr lang="en-US" altLang="zh-CN" b="1" dirty="0">
                <a:latin typeface="Times New Roman" pitchFamily="18" charset="0"/>
                <a:ea typeface="楷体" pitchFamily="49" charset="-122"/>
                <a:cs typeface="Times New Roman" pitchFamily="18" charset="0"/>
              </a:rPr>
              <a:t>account</a:t>
            </a:r>
            <a:r>
              <a:rPr lang="zh-CN" altLang="en-US" b="1" dirty="0">
                <a:latin typeface="Times New Roman" pitchFamily="18" charset="0"/>
                <a:ea typeface="楷体" pitchFamily="49" charset="-122"/>
                <a:cs typeface="Times New Roman" pitchFamily="18" charset="0"/>
              </a:rPr>
              <a:t>类，</a:t>
            </a:r>
            <a:r>
              <a:rPr lang="zh-CN" altLang="en-US" b="1" dirty="0">
                <a:solidFill>
                  <a:srgbClr val="FFFF00"/>
                </a:solidFill>
                <a:latin typeface="Times New Roman" pitchFamily="18" charset="0"/>
                <a:ea typeface="楷体" pitchFamily="49" charset="-122"/>
                <a:cs typeface="Times New Roman" pitchFamily="18" charset="0"/>
              </a:rPr>
              <a:t>状态操作</a:t>
            </a:r>
            <a:r>
              <a:rPr lang="zh-CN" altLang="en-US" b="1" dirty="0">
                <a:latin typeface="Times New Roman" pitchFamily="18" charset="0"/>
                <a:ea typeface="楷体" pitchFamily="49" charset="-122"/>
                <a:cs typeface="Times New Roman" pitchFamily="18" charset="0"/>
              </a:rPr>
              <a:t>包括</a:t>
            </a:r>
            <a:r>
              <a:rPr lang="en-US" altLang="zh-CN" b="1" dirty="0">
                <a:latin typeface="Times New Roman" pitchFamily="18" charset="0"/>
                <a:ea typeface="楷体" pitchFamily="49" charset="-122"/>
                <a:cs typeface="Times New Roman" pitchFamily="18" charset="0"/>
              </a:rPr>
              <a:t>deposit</a:t>
            </a:r>
            <a:r>
              <a:rPr lang="zh-CN" altLang="en-US" b="1" dirty="0">
                <a:latin typeface="Times New Roman" pitchFamily="18" charset="0"/>
                <a:ea typeface="楷体" pitchFamily="49" charset="-122"/>
                <a:cs typeface="Times New Roman" pitchFamily="18" charset="0"/>
              </a:rPr>
              <a:t>和</a:t>
            </a:r>
            <a:r>
              <a:rPr lang="en-US" altLang="zh-CN" b="1" dirty="0">
                <a:latin typeface="Times New Roman" pitchFamily="18" charset="0"/>
                <a:ea typeface="楷体" pitchFamily="49" charset="-122"/>
                <a:cs typeface="Times New Roman" pitchFamily="18" charset="0"/>
              </a:rPr>
              <a:t>withdraw</a:t>
            </a:r>
            <a:r>
              <a:rPr lang="zh-CN" altLang="en-US" b="1" dirty="0">
                <a:latin typeface="Times New Roman" pitchFamily="18" charset="0"/>
                <a:ea typeface="楷体" pitchFamily="49" charset="-122"/>
                <a:cs typeface="Times New Roman" pitchFamily="18" charset="0"/>
              </a:rPr>
              <a:t>，而</a:t>
            </a:r>
            <a:r>
              <a:rPr lang="zh-CN" altLang="en-US" b="1" dirty="0">
                <a:solidFill>
                  <a:srgbClr val="FFFF00"/>
                </a:solidFill>
                <a:latin typeface="Times New Roman" pitchFamily="18" charset="0"/>
                <a:ea typeface="楷体" pitchFamily="49" charset="-122"/>
                <a:cs typeface="Times New Roman" pitchFamily="18" charset="0"/>
              </a:rPr>
              <a:t>非状态操作</a:t>
            </a:r>
            <a:r>
              <a:rPr lang="zh-CN" altLang="en-US" b="1" dirty="0">
                <a:latin typeface="Times New Roman" pitchFamily="18" charset="0"/>
                <a:ea typeface="楷体" pitchFamily="49" charset="-122"/>
                <a:cs typeface="Times New Roman" pitchFamily="18" charset="0"/>
              </a:rPr>
              <a:t>有</a:t>
            </a:r>
            <a:r>
              <a:rPr lang="en-US" altLang="zh-CN" b="1" dirty="0">
                <a:latin typeface="Times New Roman" pitchFamily="18" charset="0"/>
                <a:ea typeface="楷体" pitchFamily="49" charset="-122"/>
                <a:cs typeface="Times New Roman" pitchFamily="18" charset="0"/>
              </a:rPr>
              <a:t>balance, summarize</a:t>
            </a:r>
            <a:r>
              <a:rPr lang="zh-CN" altLang="en-US" b="1" dirty="0">
                <a:latin typeface="Times New Roman" pitchFamily="18" charset="0"/>
                <a:ea typeface="楷体" pitchFamily="49" charset="-122"/>
                <a:cs typeface="Times New Roman" pitchFamily="18" charset="0"/>
              </a:rPr>
              <a:t>和</a:t>
            </a:r>
            <a:r>
              <a:rPr lang="en-US" altLang="zh-CN" b="1" dirty="0" err="1">
                <a:latin typeface="Times New Roman" pitchFamily="18" charset="0"/>
                <a:ea typeface="楷体" pitchFamily="49" charset="-122"/>
                <a:cs typeface="Times New Roman" pitchFamily="18" charset="0"/>
              </a:rPr>
              <a:t>creditLimit</a:t>
            </a:r>
            <a:r>
              <a:rPr lang="zh-CN" altLang="en-US" b="1" dirty="0">
                <a:latin typeface="Times New Roman" pitchFamily="18" charset="0"/>
                <a:ea typeface="楷体" pitchFamily="49" charset="-122"/>
                <a:cs typeface="Times New Roman" pitchFamily="18" charset="0"/>
              </a:rPr>
              <a:t>。设计测试用例，以分别测试改变状态的操作和不改变状态的操作。例如，用这种方法可以设计出如下的测试用例： </a:t>
            </a:r>
            <a:endParaRPr lang="en-US" altLang="zh-CN" b="1" dirty="0">
              <a:latin typeface="Times New Roman" pitchFamily="18" charset="0"/>
              <a:ea typeface="楷体" pitchFamily="49" charset="-122"/>
              <a:cs typeface="Times New Roman" pitchFamily="18" charset="0"/>
            </a:endParaRPr>
          </a:p>
          <a:p>
            <a:pPr lvl="1"/>
            <a:r>
              <a:rPr lang="zh-CN" altLang="en-US" b="1" dirty="0">
                <a:latin typeface="Times New Roman" pitchFamily="18" charset="0"/>
                <a:ea typeface="楷体" pitchFamily="49" charset="-122"/>
                <a:cs typeface="Times New Roman" pitchFamily="18" charset="0"/>
              </a:rPr>
              <a:t>测试用例</a:t>
            </a:r>
            <a:r>
              <a:rPr lang="en-US" altLang="zh-CN" b="1" dirty="0">
                <a:latin typeface="Times New Roman" pitchFamily="18" charset="0"/>
                <a:ea typeface="楷体" pitchFamily="49" charset="-122"/>
                <a:cs typeface="Times New Roman" pitchFamily="18" charset="0"/>
              </a:rPr>
              <a:t>#p1:open·setup·deposit·</a:t>
            </a:r>
            <a:r>
              <a:rPr lang="en-US" altLang="zh-CN" b="1" dirty="0">
                <a:solidFill>
                  <a:srgbClr val="FFFF00"/>
                </a:solidFill>
                <a:latin typeface="Times New Roman" pitchFamily="18" charset="0"/>
                <a:ea typeface="楷体" pitchFamily="49" charset="-122"/>
                <a:cs typeface="Times New Roman" pitchFamily="18" charset="0"/>
              </a:rPr>
              <a:t>deposit·withdraw</a:t>
            </a:r>
            <a:r>
              <a:rPr lang="en-US" altLang="zh-CN" b="1" dirty="0">
                <a:latin typeface="Times New Roman" pitchFamily="18" charset="0"/>
                <a:ea typeface="楷体" pitchFamily="49" charset="-122"/>
                <a:cs typeface="Times New Roman" pitchFamily="18" charset="0"/>
              </a:rPr>
              <a:t>·withdraw·close</a:t>
            </a:r>
          </a:p>
          <a:p>
            <a:pPr lvl="1"/>
            <a:r>
              <a:rPr lang="zh-CN" altLang="en-US" b="1" dirty="0">
                <a:latin typeface="Times New Roman" pitchFamily="18" charset="0"/>
                <a:ea typeface="楷体" pitchFamily="49" charset="-122"/>
                <a:cs typeface="Times New Roman" pitchFamily="18" charset="0"/>
              </a:rPr>
              <a:t>测试用例</a:t>
            </a:r>
            <a:r>
              <a:rPr lang="en-US" altLang="zh-CN" b="1" dirty="0">
                <a:latin typeface="Times New Roman" pitchFamily="18" charset="0"/>
                <a:ea typeface="楷体" pitchFamily="49" charset="-122"/>
                <a:cs typeface="Times New Roman" pitchFamily="18" charset="0"/>
              </a:rPr>
              <a:t>p2:open·setup·deposit·</a:t>
            </a:r>
            <a:r>
              <a:rPr lang="en-US" altLang="zh-CN" b="1" dirty="0">
                <a:solidFill>
                  <a:srgbClr val="FFFF00"/>
                </a:solidFill>
                <a:latin typeface="Times New Roman" pitchFamily="18" charset="0"/>
                <a:ea typeface="楷体" pitchFamily="49" charset="-122"/>
                <a:cs typeface="Times New Roman" pitchFamily="18" charset="0"/>
              </a:rPr>
              <a:t>summarize·creditLimit</a:t>
            </a:r>
            <a:r>
              <a:rPr lang="en-US" altLang="zh-CN" b="1" dirty="0">
                <a:latin typeface="Times New Roman" pitchFamily="18" charset="0"/>
                <a:ea typeface="楷体" pitchFamily="49" charset="-122"/>
                <a:cs typeface="Times New Roman" pitchFamily="18" charset="0"/>
              </a:rPr>
              <a:t>·withdraw·close</a:t>
            </a:r>
          </a:p>
          <a:p>
            <a:pPr lvl="1"/>
            <a:r>
              <a:rPr lang="zh-CN" altLang="en-US" b="1" dirty="0">
                <a:latin typeface="Times New Roman" pitchFamily="18" charset="0"/>
                <a:ea typeface="楷体" pitchFamily="49" charset="-122"/>
                <a:cs typeface="Times New Roman" pitchFamily="18" charset="0"/>
              </a:rPr>
              <a:t>测试用例</a:t>
            </a:r>
            <a:r>
              <a:rPr lang="en-US" altLang="zh-CN" b="1" dirty="0">
                <a:latin typeface="Times New Roman" pitchFamily="18" charset="0"/>
                <a:ea typeface="楷体" pitchFamily="49" charset="-122"/>
                <a:cs typeface="Times New Roman" pitchFamily="18" charset="0"/>
              </a:rPr>
              <a:t>#P1</a:t>
            </a:r>
            <a:r>
              <a:rPr lang="zh-CN" altLang="en-US" b="1" dirty="0">
                <a:latin typeface="Times New Roman" pitchFamily="18" charset="0"/>
                <a:ea typeface="楷体" pitchFamily="49" charset="-122"/>
                <a:cs typeface="Times New Roman" pitchFamily="18" charset="0"/>
              </a:rPr>
              <a:t>改变状态，而测试用例</a:t>
            </a:r>
            <a:r>
              <a:rPr lang="en-US" altLang="zh-CN" b="1" dirty="0">
                <a:latin typeface="Times New Roman" pitchFamily="18" charset="0"/>
                <a:ea typeface="楷体" pitchFamily="49" charset="-122"/>
                <a:cs typeface="Times New Roman" pitchFamily="18" charset="0"/>
              </a:rPr>
              <a:t>#P2</a:t>
            </a:r>
            <a:r>
              <a:rPr lang="zh-CN" altLang="en-US" b="1" dirty="0">
                <a:latin typeface="Times New Roman" pitchFamily="18" charset="0"/>
                <a:ea typeface="楷体" pitchFamily="49" charset="-122"/>
                <a:cs typeface="Times New Roman" pitchFamily="18" charset="0"/>
              </a:rPr>
              <a:t>测试不改变状态的操作（在最小测试序列中的操作除外）。</a:t>
            </a:r>
            <a:endParaRPr lang="en-US" altLang="zh-CN" b="1" dirty="0">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1934195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Effect transition="in" filter="wipe(up)">
                                      <p:cBhvr>
                                        <p:cTn id="27" dur="5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11.1.1</a:t>
            </a:r>
            <a:r>
              <a:rPr lang="zh-CN" altLang="en-US" b="1" dirty="0">
                <a:latin typeface="楷体" pitchFamily="49" charset="-122"/>
                <a:ea typeface="楷体" pitchFamily="49" charset="-122"/>
              </a:rPr>
              <a:t>面向对象语言的优点</a:t>
            </a:r>
            <a:endParaRPr lang="zh-CN" altLang="en-US" dirty="0"/>
          </a:p>
        </p:txBody>
      </p:sp>
      <p:sp>
        <p:nvSpPr>
          <p:cNvPr id="3" name="内容占位符 2"/>
          <p:cNvSpPr>
            <a:spLocks noGrp="1"/>
          </p:cNvSpPr>
          <p:nvPr>
            <p:ph idx="1"/>
          </p:nvPr>
        </p:nvSpPr>
        <p:spPr>
          <a:xfrm>
            <a:off x="389436" y="1085852"/>
            <a:ext cx="8363938" cy="3693319"/>
          </a:xfrm>
        </p:spPr>
        <p:txBody>
          <a:bodyPr/>
          <a:lstStyle/>
          <a:p>
            <a:pPr defTabSz="685637" fontAlgn="base">
              <a:lnSpc>
                <a:spcPct val="100000"/>
              </a:lnSpc>
              <a:spcBef>
                <a:spcPct val="0"/>
              </a:spcBef>
              <a:spcAft>
                <a:spcPct val="0"/>
              </a:spcAft>
            </a:pPr>
            <a:r>
              <a:rPr lang="zh-CN" altLang="en-US" b="1" dirty="0">
                <a:solidFill>
                  <a:schemeClr val="tx1"/>
                </a:solidFill>
                <a:latin typeface="楷体" pitchFamily="49" charset="-122"/>
                <a:ea typeface="楷体" pitchFamily="49" charset="-122"/>
              </a:rPr>
              <a:t>面向对象设计的结果既可以用面向对象语言、也可以用非面向对象语言实现。</a:t>
            </a:r>
            <a:endParaRPr lang="en-US" altLang="zh-CN" b="1" dirty="0">
              <a:solidFill>
                <a:schemeClr val="tx1"/>
              </a:solidFill>
              <a:latin typeface="楷体" pitchFamily="49" charset="-122"/>
              <a:ea typeface="楷体" pitchFamily="49" charset="-122"/>
            </a:endParaRPr>
          </a:p>
          <a:p>
            <a:pPr defTabSz="685637" fontAlgn="base">
              <a:lnSpc>
                <a:spcPct val="100000"/>
              </a:lnSpc>
              <a:spcBef>
                <a:spcPct val="0"/>
              </a:spcBef>
              <a:spcAft>
                <a:spcPct val="0"/>
              </a:spcAft>
            </a:pPr>
            <a:r>
              <a:rPr lang="zh-CN" altLang="en-US" b="1" dirty="0">
                <a:solidFill>
                  <a:schemeClr val="tx1"/>
                </a:solidFill>
                <a:latin typeface="楷体" pitchFamily="49" charset="-122"/>
                <a:ea typeface="楷体" pitchFamily="49" charset="-122"/>
              </a:rPr>
              <a:t>选择编程语言的关键因素：</a:t>
            </a:r>
            <a:endParaRPr lang="en-US" altLang="zh-CN"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400" b="1" dirty="0">
                <a:solidFill>
                  <a:schemeClr val="tx1"/>
                </a:solidFill>
                <a:latin typeface="楷体" pitchFamily="49" charset="-122"/>
                <a:ea typeface="楷体" pitchFamily="49" charset="-122"/>
              </a:rPr>
              <a:t>语言的一致的表达能力</a:t>
            </a:r>
            <a:endParaRPr lang="en-US" altLang="zh-CN" sz="24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400" b="1" dirty="0">
                <a:solidFill>
                  <a:schemeClr val="tx1"/>
                </a:solidFill>
                <a:latin typeface="楷体" pitchFamily="49" charset="-122"/>
                <a:ea typeface="楷体" pitchFamily="49" charset="-122"/>
              </a:rPr>
              <a:t>可重用性</a:t>
            </a:r>
            <a:endParaRPr lang="en-US" altLang="zh-CN" sz="24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400" b="1" dirty="0">
                <a:solidFill>
                  <a:schemeClr val="tx1"/>
                </a:solidFill>
                <a:latin typeface="楷体" pitchFamily="49" charset="-122"/>
                <a:ea typeface="楷体" pitchFamily="49" charset="-122"/>
              </a:rPr>
              <a:t>可维护性</a:t>
            </a:r>
            <a:endParaRPr lang="en-US" altLang="zh-CN" sz="2400" b="1" dirty="0">
              <a:solidFill>
                <a:schemeClr val="tx1"/>
              </a:solidFill>
              <a:latin typeface="楷体" pitchFamily="49" charset="-122"/>
              <a:ea typeface="楷体" pitchFamily="49" charset="-122"/>
            </a:endParaRPr>
          </a:p>
          <a:p>
            <a:pPr defTabSz="685637" fontAlgn="base">
              <a:lnSpc>
                <a:spcPct val="100000"/>
              </a:lnSpc>
              <a:spcBef>
                <a:spcPct val="0"/>
              </a:spcBef>
              <a:spcAft>
                <a:spcPct val="0"/>
              </a:spcAft>
            </a:pPr>
            <a:r>
              <a:rPr lang="zh-CN" altLang="en-US" b="1" dirty="0">
                <a:solidFill>
                  <a:schemeClr val="tx1"/>
                </a:solidFill>
                <a:latin typeface="楷体" pitchFamily="49" charset="-122"/>
                <a:ea typeface="楷体" pitchFamily="49" charset="-122"/>
              </a:rPr>
              <a:t>选择编程语言时，应该考虑的首要因素，是在供选择的语言中哪个语言能最好地表达问题域语义。</a:t>
            </a:r>
            <a:endParaRPr lang="en-US" altLang="zh-CN" b="1" dirty="0">
              <a:solidFill>
                <a:schemeClr val="tx1"/>
              </a:solidFill>
              <a:latin typeface="楷体" pitchFamily="49" charset="-122"/>
              <a:ea typeface="楷体" pitchFamily="49" charset="-122"/>
            </a:endParaRPr>
          </a:p>
          <a:p>
            <a:pPr defTabSz="685637" fontAlgn="base">
              <a:lnSpc>
                <a:spcPct val="100000"/>
              </a:lnSpc>
              <a:spcBef>
                <a:spcPct val="0"/>
              </a:spcBef>
              <a:spcAft>
                <a:spcPct val="0"/>
              </a:spcAft>
            </a:pPr>
            <a:r>
              <a:rPr lang="zh-CN" altLang="en-US" b="1" dirty="0">
                <a:solidFill>
                  <a:schemeClr val="tx1"/>
                </a:solidFill>
                <a:latin typeface="楷体" pitchFamily="49" charset="-122"/>
                <a:ea typeface="楷体" pitchFamily="49" charset="-122"/>
              </a:rPr>
              <a:t>一般说来，应该尽量选用面向对象语言来实现面向对象分析、设计的结果。</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2</a:t>
            </a:r>
            <a:r>
              <a:rPr lang="zh-CN" altLang="en-US" b="1" dirty="0">
                <a:latin typeface="楷体" pitchFamily="49" charset="-122"/>
                <a:ea typeface="楷体" pitchFamily="49" charset="-122"/>
              </a:rPr>
              <a:t>）划分测试</a:t>
            </a:r>
          </a:p>
        </p:txBody>
      </p:sp>
      <p:sp>
        <p:nvSpPr>
          <p:cNvPr id="3" name="内容占位符 2"/>
          <p:cNvSpPr>
            <a:spLocks noGrp="1"/>
          </p:cNvSpPr>
          <p:nvPr>
            <p:ph idx="1"/>
          </p:nvPr>
        </p:nvSpPr>
        <p:spPr>
          <a:xfrm>
            <a:off x="389436" y="699542"/>
            <a:ext cx="8363938" cy="4224233"/>
          </a:xfrm>
        </p:spPr>
        <p:txBody>
          <a:bodyPr/>
          <a:lstStyle/>
          <a:p>
            <a:r>
              <a:rPr lang="zh-CN" altLang="en-US" b="1" dirty="0">
                <a:solidFill>
                  <a:schemeClr val="tx1"/>
                </a:solidFill>
                <a:latin typeface="Times New Roman" pitchFamily="18" charset="0"/>
                <a:ea typeface="楷体" pitchFamily="49" charset="-122"/>
                <a:cs typeface="Times New Roman" pitchFamily="18" charset="0"/>
              </a:rPr>
              <a:t>把输入和输出分类，然后设计测试用例以测试划分出的每个类别：</a:t>
            </a:r>
            <a:endParaRPr lang="en-US" altLang="zh-CN" b="1" dirty="0">
              <a:solidFill>
                <a:schemeClr val="tx1"/>
              </a:solidFill>
              <a:latin typeface="Times New Roman" pitchFamily="18" charset="0"/>
              <a:ea typeface="楷体" pitchFamily="49" charset="-122"/>
              <a:cs typeface="Times New Roman" pitchFamily="18" charset="0"/>
            </a:endParaRPr>
          </a:p>
          <a:p>
            <a:r>
              <a:rPr lang="en-US" altLang="zh-CN" b="1" dirty="0">
                <a:latin typeface="Times New Roman" pitchFamily="18" charset="0"/>
                <a:ea typeface="楷体" pitchFamily="49" charset="-122"/>
                <a:cs typeface="Times New Roman" pitchFamily="18" charset="0"/>
              </a:rPr>
              <a:t>Way2</a:t>
            </a:r>
            <a:r>
              <a:rPr lang="zh-CN" altLang="en-US" b="1" dirty="0">
                <a:latin typeface="Times New Roman" pitchFamily="18" charset="0"/>
                <a:ea typeface="楷体" pitchFamily="49" charset="-122"/>
                <a:cs typeface="Times New Roman" pitchFamily="18" charset="0"/>
              </a:rPr>
              <a:t>：基于属性的划分：</a:t>
            </a:r>
            <a:endParaRPr lang="en-US" altLang="zh-CN" b="1" dirty="0">
              <a:latin typeface="Times New Roman" pitchFamily="18" charset="0"/>
              <a:ea typeface="楷体" pitchFamily="49" charset="-122"/>
              <a:cs typeface="Times New Roman" pitchFamily="18" charset="0"/>
            </a:endParaRPr>
          </a:p>
          <a:p>
            <a:pPr lvl="1"/>
            <a:r>
              <a:rPr lang="zh-CN" altLang="en-US" b="1" dirty="0">
                <a:latin typeface="Times New Roman" pitchFamily="18" charset="0"/>
                <a:ea typeface="楷体" pitchFamily="49" charset="-122"/>
                <a:cs typeface="Times New Roman" pitchFamily="18" charset="0"/>
              </a:rPr>
              <a:t>这种方法根据类操作使用的属性来划分类操作。对于</a:t>
            </a:r>
            <a:r>
              <a:rPr lang="en-US" altLang="zh-CN" b="1" dirty="0">
                <a:latin typeface="Times New Roman" pitchFamily="18" charset="0"/>
                <a:ea typeface="楷体" pitchFamily="49" charset="-122"/>
                <a:cs typeface="Times New Roman" pitchFamily="18" charset="0"/>
              </a:rPr>
              <a:t>account</a:t>
            </a:r>
            <a:r>
              <a:rPr lang="zh-CN" altLang="en-US" b="1" dirty="0">
                <a:latin typeface="Times New Roman" pitchFamily="18" charset="0"/>
                <a:ea typeface="楷体" pitchFamily="49" charset="-122"/>
                <a:cs typeface="Times New Roman" pitchFamily="18" charset="0"/>
              </a:rPr>
              <a:t>类来说，可以使用属性</a:t>
            </a:r>
            <a:r>
              <a:rPr lang="en-US" altLang="zh-CN" b="1" dirty="0">
                <a:latin typeface="Times New Roman" pitchFamily="18" charset="0"/>
                <a:ea typeface="楷体" pitchFamily="49" charset="-122"/>
                <a:cs typeface="Times New Roman" pitchFamily="18" charset="0"/>
              </a:rPr>
              <a:t>balance</a:t>
            </a:r>
            <a:r>
              <a:rPr lang="zh-CN" altLang="en-US" b="1" dirty="0">
                <a:latin typeface="Times New Roman" pitchFamily="18" charset="0"/>
                <a:ea typeface="楷体" pitchFamily="49" charset="-122"/>
                <a:cs typeface="Times New Roman" pitchFamily="18" charset="0"/>
              </a:rPr>
              <a:t>来定义划分，从而把操作划分成</a:t>
            </a:r>
            <a:r>
              <a:rPr lang="en-US" altLang="zh-CN" b="1" dirty="0">
                <a:latin typeface="Times New Roman" pitchFamily="18" charset="0"/>
                <a:ea typeface="楷体" pitchFamily="49" charset="-122"/>
                <a:cs typeface="Times New Roman" pitchFamily="18" charset="0"/>
              </a:rPr>
              <a:t>3</a:t>
            </a:r>
            <a:r>
              <a:rPr lang="zh-CN" altLang="en-US" b="1" dirty="0">
                <a:latin typeface="Times New Roman" pitchFamily="18" charset="0"/>
                <a:ea typeface="楷体" pitchFamily="49" charset="-122"/>
                <a:cs typeface="Times New Roman" pitchFamily="18" charset="0"/>
              </a:rPr>
              <a:t>个类别：</a:t>
            </a:r>
            <a:r>
              <a:rPr lang="zh-CN" altLang="en-US" b="1" dirty="0">
                <a:solidFill>
                  <a:srgbClr val="FFFF00"/>
                </a:solidFill>
                <a:latin typeface="Times New Roman" pitchFamily="18" charset="0"/>
                <a:ea typeface="楷体" pitchFamily="49" charset="-122"/>
                <a:cs typeface="Times New Roman" pitchFamily="18" charset="0"/>
              </a:rPr>
              <a:t>使用</a:t>
            </a:r>
            <a:r>
              <a:rPr lang="en-US" altLang="zh-CN" b="1" dirty="0">
                <a:solidFill>
                  <a:srgbClr val="FFFF00"/>
                </a:solidFill>
                <a:latin typeface="Times New Roman" pitchFamily="18" charset="0"/>
                <a:ea typeface="楷体" pitchFamily="49" charset="-122"/>
                <a:cs typeface="Times New Roman" pitchFamily="18" charset="0"/>
              </a:rPr>
              <a:t>balance</a:t>
            </a:r>
            <a:r>
              <a:rPr lang="zh-CN" altLang="en-US" b="1" dirty="0">
                <a:solidFill>
                  <a:srgbClr val="FFFF00"/>
                </a:solidFill>
                <a:latin typeface="Times New Roman" pitchFamily="18" charset="0"/>
                <a:ea typeface="楷体" pitchFamily="49" charset="-122"/>
                <a:cs typeface="Times New Roman" pitchFamily="18" charset="0"/>
              </a:rPr>
              <a:t>的操作；修改</a:t>
            </a:r>
            <a:r>
              <a:rPr lang="en-US" altLang="zh-CN" b="1" dirty="0">
                <a:solidFill>
                  <a:srgbClr val="FFFF00"/>
                </a:solidFill>
                <a:latin typeface="Times New Roman" pitchFamily="18" charset="0"/>
                <a:ea typeface="楷体" pitchFamily="49" charset="-122"/>
                <a:cs typeface="Times New Roman" pitchFamily="18" charset="0"/>
              </a:rPr>
              <a:t>balance</a:t>
            </a:r>
            <a:r>
              <a:rPr lang="zh-CN" altLang="en-US" b="1" dirty="0">
                <a:solidFill>
                  <a:srgbClr val="FFFF00"/>
                </a:solidFill>
                <a:latin typeface="Times New Roman" pitchFamily="18" charset="0"/>
                <a:ea typeface="楷体" pitchFamily="49" charset="-122"/>
                <a:cs typeface="Times New Roman" pitchFamily="18" charset="0"/>
              </a:rPr>
              <a:t>的操作；不使用也不修改</a:t>
            </a:r>
            <a:r>
              <a:rPr lang="en-US" altLang="zh-CN" b="1" dirty="0">
                <a:solidFill>
                  <a:srgbClr val="FFFF00"/>
                </a:solidFill>
                <a:latin typeface="Times New Roman" pitchFamily="18" charset="0"/>
                <a:ea typeface="楷体" pitchFamily="49" charset="-122"/>
                <a:cs typeface="Times New Roman" pitchFamily="18" charset="0"/>
              </a:rPr>
              <a:t>balance</a:t>
            </a:r>
            <a:r>
              <a:rPr lang="zh-CN" altLang="en-US" b="1" dirty="0">
                <a:solidFill>
                  <a:srgbClr val="FFFF00"/>
                </a:solidFill>
                <a:latin typeface="Times New Roman" pitchFamily="18" charset="0"/>
                <a:ea typeface="楷体" pitchFamily="49" charset="-122"/>
                <a:cs typeface="Times New Roman" pitchFamily="18" charset="0"/>
              </a:rPr>
              <a:t>的操作</a:t>
            </a:r>
            <a:r>
              <a:rPr lang="zh-CN" altLang="en-US" b="1" dirty="0">
                <a:latin typeface="Times New Roman" pitchFamily="18" charset="0"/>
                <a:ea typeface="楷体" pitchFamily="49" charset="-122"/>
                <a:cs typeface="Times New Roman" pitchFamily="18" charset="0"/>
              </a:rPr>
              <a:t>。然后，为每个类别设计测试序列。</a:t>
            </a:r>
            <a:endParaRPr lang="en-US" altLang="zh-CN" b="1" dirty="0">
              <a:latin typeface="Times New Roman" pitchFamily="18" charset="0"/>
              <a:ea typeface="楷体" pitchFamily="49" charset="-122"/>
              <a:cs typeface="Times New Roman" pitchFamily="18" charset="0"/>
            </a:endParaRPr>
          </a:p>
          <a:p>
            <a:r>
              <a:rPr lang="en-US" altLang="zh-CN" b="1" dirty="0">
                <a:latin typeface="Times New Roman" pitchFamily="18" charset="0"/>
                <a:ea typeface="楷体" pitchFamily="49" charset="-122"/>
                <a:cs typeface="Times New Roman" pitchFamily="18" charset="0"/>
              </a:rPr>
              <a:t>Way3</a:t>
            </a:r>
            <a:r>
              <a:rPr lang="zh-CN" altLang="en-US" b="1" dirty="0">
                <a:latin typeface="Times New Roman" pitchFamily="18" charset="0"/>
                <a:ea typeface="楷体" pitchFamily="49" charset="-122"/>
                <a:cs typeface="Times New Roman" pitchFamily="18" charset="0"/>
              </a:rPr>
              <a:t>：基于功能的划分</a:t>
            </a:r>
            <a:endParaRPr lang="en-US" altLang="zh-CN" b="1" dirty="0">
              <a:latin typeface="Times New Roman" pitchFamily="18" charset="0"/>
              <a:ea typeface="楷体" pitchFamily="49" charset="-122"/>
              <a:cs typeface="Times New Roman" pitchFamily="18" charset="0"/>
            </a:endParaRPr>
          </a:p>
          <a:p>
            <a:pPr lvl="1"/>
            <a:r>
              <a:rPr lang="zh-CN" altLang="en-US" b="1" dirty="0">
                <a:latin typeface="Times New Roman" pitchFamily="18" charset="0"/>
                <a:ea typeface="楷体" pitchFamily="49" charset="-122"/>
                <a:cs typeface="Times New Roman" pitchFamily="18" charset="0"/>
              </a:rPr>
              <a:t>这种方法根据类操作所完成的功能来划分类操作。例如，可以把</a:t>
            </a:r>
            <a:r>
              <a:rPr lang="en-US" altLang="zh-CN" b="1" dirty="0">
                <a:latin typeface="Times New Roman" pitchFamily="18" charset="0"/>
                <a:ea typeface="楷体" pitchFamily="49" charset="-122"/>
                <a:cs typeface="Times New Roman" pitchFamily="18" charset="0"/>
              </a:rPr>
              <a:t>account</a:t>
            </a:r>
            <a:r>
              <a:rPr lang="zh-CN" altLang="en-US" b="1" dirty="0">
                <a:latin typeface="Times New Roman" pitchFamily="18" charset="0"/>
                <a:ea typeface="楷体" pitchFamily="49" charset="-122"/>
                <a:cs typeface="Times New Roman" pitchFamily="18" charset="0"/>
              </a:rPr>
              <a:t>类中的操作分类为</a:t>
            </a:r>
            <a:r>
              <a:rPr lang="zh-CN" altLang="en-US" b="1" dirty="0">
                <a:solidFill>
                  <a:srgbClr val="FFFF00"/>
                </a:solidFill>
                <a:latin typeface="Times New Roman" pitchFamily="18" charset="0"/>
                <a:ea typeface="楷体" pitchFamily="49" charset="-122"/>
                <a:cs typeface="Times New Roman" pitchFamily="18" charset="0"/>
              </a:rPr>
              <a:t>初始化操作</a:t>
            </a:r>
            <a:r>
              <a:rPr lang="zh-CN" altLang="en-US" b="1" dirty="0">
                <a:latin typeface="Times New Roman" pitchFamily="18" charset="0"/>
                <a:ea typeface="楷体" pitchFamily="49" charset="-122"/>
                <a:cs typeface="Times New Roman" pitchFamily="18" charset="0"/>
              </a:rPr>
              <a:t>（</a:t>
            </a:r>
            <a:r>
              <a:rPr lang="en-US" altLang="zh-CN" b="1" dirty="0" err="1">
                <a:latin typeface="Times New Roman" pitchFamily="18" charset="0"/>
                <a:ea typeface="楷体" pitchFamily="49" charset="-122"/>
                <a:cs typeface="Times New Roman" pitchFamily="18" charset="0"/>
              </a:rPr>
              <a:t>open,setup</a:t>
            </a:r>
            <a:r>
              <a:rPr lang="zh-CN" altLang="en-US" b="1" dirty="0">
                <a:latin typeface="Times New Roman" pitchFamily="18" charset="0"/>
                <a:ea typeface="楷体" pitchFamily="49" charset="-122"/>
                <a:cs typeface="Times New Roman" pitchFamily="18" charset="0"/>
              </a:rPr>
              <a:t>），</a:t>
            </a:r>
            <a:r>
              <a:rPr lang="zh-CN" altLang="en-US" b="1" dirty="0">
                <a:solidFill>
                  <a:srgbClr val="FFFF00"/>
                </a:solidFill>
                <a:latin typeface="Times New Roman" pitchFamily="18" charset="0"/>
                <a:ea typeface="楷体" pitchFamily="49" charset="-122"/>
                <a:cs typeface="Times New Roman" pitchFamily="18" charset="0"/>
              </a:rPr>
              <a:t>计算操作</a:t>
            </a:r>
            <a:r>
              <a:rPr lang="zh-CN" altLang="en-US" b="1" dirty="0">
                <a:latin typeface="Times New Roman" pitchFamily="18" charset="0"/>
                <a:ea typeface="楷体" pitchFamily="49" charset="-122"/>
                <a:cs typeface="Times New Roman" pitchFamily="18" charset="0"/>
              </a:rPr>
              <a:t>（</a:t>
            </a:r>
            <a:r>
              <a:rPr lang="en-US" altLang="zh-CN" b="1" dirty="0">
                <a:latin typeface="Times New Roman" pitchFamily="18" charset="0"/>
                <a:ea typeface="楷体" pitchFamily="49" charset="-122"/>
                <a:cs typeface="Times New Roman" pitchFamily="18" charset="0"/>
              </a:rPr>
              <a:t>deposit, withdraw</a:t>
            </a:r>
            <a:r>
              <a:rPr lang="zh-CN" altLang="en-US" b="1" dirty="0">
                <a:latin typeface="Times New Roman" pitchFamily="18" charset="0"/>
                <a:ea typeface="楷体" pitchFamily="49" charset="-122"/>
                <a:cs typeface="Times New Roman" pitchFamily="18" charset="0"/>
              </a:rPr>
              <a:t>），</a:t>
            </a:r>
            <a:r>
              <a:rPr lang="zh-CN" altLang="en-US" b="1" dirty="0">
                <a:solidFill>
                  <a:srgbClr val="FFFF00"/>
                </a:solidFill>
                <a:latin typeface="Times New Roman" pitchFamily="18" charset="0"/>
                <a:ea typeface="楷体" pitchFamily="49" charset="-122"/>
                <a:cs typeface="Times New Roman" pitchFamily="18" charset="0"/>
              </a:rPr>
              <a:t>查询操作</a:t>
            </a:r>
            <a:r>
              <a:rPr lang="zh-CN" altLang="en-US" b="1" dirty="0">
                <a:latin typeface="Times New Roman" pitchFamily="18" charset="0"/>
                <a:ea typeface="楷体" pitchFamily="49" charset="-122"/>
                <a:cs typeface="Times New Roman" pitchFamily="18" charset="0"/>
              </a:rPr>
              <a:t>（</a:t>
            </a:r>
            <a:r>
              <a:rPr lang="en-US" altLang="zh-CN" b="1" dirty="0">
                <a:latin typeface="Times New Roman" pitchFamily="18" charset="0"/>
                <a:ea typeface="楷体" pitchFamily="49" charset="-122"/>
                <a:cs typeface="Times New Roman" pitchFamily="18" charset="0"/>
              </a:rPr>
              <a:t>balance, </a:t>
            </a:r>
            <a:r>
              <a:rPr lang="en-US" altLang="zh-CN" b="1" dirty="0" err="1">
                <a:latin typeface="Times New Roman" pitchFamily="18" charset="0"/>
                <a:ea typeface="楷体" pitchFamily="49" charset="-122"/>
                <a:cs typeface="Times New Roman" pitchFamily="18" charset="0"/>
              </a:rPr>
              <a:t>summarize,creditLimit</a:t>
            </a:r>
            <a:r>
              <a:rPr lang="zh-CN" altLang="en-US" b="1" dirty="0">
                <a:latin typeface="Times New Roman" pitchFamily="18" charset="0"/>
                <a:ea typeface="楷体" pitchFamily="49" charset="-122"/>
                <a:cs typeface="Times New Roman" pitchFamily="18" charset="0"/>
              </a:rPr>
              <a:t>）和</a:t>
            </a:r>
            <a:r>
              <a:rPr lang="zh-CN" altLang="en-US" b="1" dirty="0">
                <a:solidFill>
                  <a:srgbClr val="FFFF00"/>
                </a:solidFill>
                <a:latin typeface="Times New Roman" pitchFamily="18" charset="0"/>
                <a:ea typeface="楷体" pitchFamily="49" charset="-122"/>
                <a:cs typeface="Times New Roman" pitchFamily="18" charset="0"/>
              </a:rPr>
              <a:t>终止操作</a:t>
            </a:r>
            <a:r>
              <a:rPr lang="zh-CN" altLang="en-US" b="1" dirty="0">
                <a:latin typeface="Times New Roman" pitchFamily="18" charset="0"/>
                <a:ea typeface="楷体" pitchFamily="49" charset="-122"/>
                <a:cs typeface="Times New Roman" pitchFamily="18" charset="0"/>
              </a:rPr>
              <a:t>（</a:t>
            </a:r>
            <a:r>
              <a:rPr lang="en-US" altLang="zh-CN" b="1" dirty="0">
                <a:latin typeface="Times New Roman" pitchFamily="18" charset="0"/>
                <a:ea typeface="楷体" pitchFamily="49" charset="-122"/>
                <a:cs typeface="Times New Roman" pitchFamily="18" charset="0"/>
              </a:rPr>
              <a:t>close</a:t>
            </a:r>
            <a:r>
              <a:rPr lang="zh-CN" altLang="en-US" b="1" dirty="0">
                <a:latin typeface="Times New Roman" pitchFamily="18" charset="0"/>
                <a:ea typeface="楷体" pitchFamily="49" charset="-122"/>
                <a:cs typeface="Times New Roman" pitchFamily="18" charset="0"/>
              </a:rPr>
              <a:t>）。然后为每个类别设计测试序列。</a:t>
            </a:r>
          </a:p>
        </p:txBody>
      </p:sp>
    </p:spTree>
    <p:extLst>
      <p:ext uri="{BB962C8B-B14F-4D97-AF65-F5344CB8AC3E}">
        <p14:creationId xmlns:p14="http://schemas.microsoft.com/office/powerpoint/2010/main" val="193419512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wipe(up)">
                                      <p:cBhvr>
                                        <p:cTn id="7" dur="500"/>
                                        <p:tgtEl>
                                          <p:spTgt spid="3">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wipe(up)">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3</a:t>
            </a:r>
            <a:r>
              <a:rPr lang="zh-CN" altLang="en-US" b="1" dirty="0">
                <a:latin typeface="楷体" pitchFamily="49" charset="-122"/>
                <a:ea typeface="楷体" pitchFamily="49" charset="-122"/>
              </a:rPr>
              <a:t>）基于故障的测试</a:t>
            </a:r>
          </a:p>
        </p:txBody>
      </p:sp>
      <p:sp>
        <p:nvSpPr>
          <p:cNvPr id="3" name="内容占位符 2"/>
          <p:cNvSpPr>
            <a:spLocks noGrp="1"/>
          </p:cNvSpPr>
          <p:nvPr>
            <p:ph idx="1"/>
          </p:nvPr>
        </p:nvSpPr>
        <p:spPr>
          <a:xfrm>
            <a:off x="389436" y="699542"/>
            <a:ext cx="8363938" cy="4050340"/>
          </a:xfrm>
        </p:spPr>
        <p:txBody>
          <a:bodyPr/>
          <a:lstStyle/>
          <a:p>
            <a:r>
              <a:rPr lang="zh-CN" altLang="en-US" sz="2800" b="1" dirty="0">
                <a:solidFill>
                  <a:schemeClr val="tx1"/>
                </a:solidFill>
                <a:latin typeface="Times New Roman" pitchFamily="18" charset="0"/>
                <a:ea typeface="楷体" pitchFamily="49" charset="-122"/>
                <a:cs typeface="Times New Roman" pitchFamily="18" charset="0"/>
              </a:rPr>
              <a:t>基于故障的测试（</a:t>
            </a:r>
            <a:r>
              <a:rPr lang="en-US" altLang="zh-CN" sz="2800" b="1" dirty="0">
                <a:solidFill>
                  <a:schemeClr val="tx1"/>
                </a:solidFill>
                <a:latin typeface="Times New Roman" pitchFamily="18" charset="0"/>
                <a:ea typeface="楷体" pitchFamily="49" charset="-122"/>
                <a:cs typeface="Times New Roman" pitchFamily="18" charset="0"/>
              </a:rPr>
              <a:t>fault based testing</a:t>
            </a:r>
            <a:r>
              <a:rPr lang="zh-CN" altLang="en-US" sz="2800" b="1" dirty="0">
                <a:solidFill>
                  <a:schemeClr val="tx1"/>
                </a:solidFill>
                <a:latin typeface="Times New Roman" pitchFamily="18" charset="0"/>
                <a:ea typeface="楷体" pitchFamily="49" charset="-122"/>
                <a:cs typeface="Times New Roman" pitchFamily="18" charset="0"/>
              </a:rPr>
              <a:t>）与传统的错误推测法类似，也是首先推测软件中可能有的错误，然后设计出最可能发现这些错误的测试用例</a:t>
            </a:r>
            <a:r>
              <a:rPr lang="zh-CN" altLang="en-US" b="1" dirty="0">
                <a:solidFill>
                  <a:schemeClr val="tx1"/>
                </a:solidFill>
                <a:latin typeface="Times New Roman" pitchFamily="18" charset="0"/>
                <a:ea typeface="楷体" pitchFamily="49" charset="-122"/>
                <a:cs typeface="Times New Roman" pitchFamily="18" charset="0"/>
              </a:rPr>
              <a:t>。</a:t>
            </a:r>
            <a:endParaRPr lang="en-US" altLang="zh-CN" b="1" dirty="0">
              <a:solidFill>
                <a:schemeClr val="tx1"/>
              </a:solidFill>
              <a:latin typeface="Times New Roman" pitchFamily="18" charset="0"/>
              <a:ea typeface="楷体" pitchFamily="49" charset="-122"/>
              <a:cs typeface="Times New Roman" pitchFamily="18" charset="0"/>
            </a:endParaRPr>
          </a:p>
          <a:p>
            <a:r>
              <a:rPr lang="zh-CN" altLang="en-US" sz="2800" b="1" dirty="0">
                <a:solidFill>
                  <a:schemeClr val="tx1"/>
                </a:solidFill>
                <a:latin typeface="Times New Roman" pitchFamily="18" charset="0"/>
                <a:ea typeface="楷体" pitchFamily="49" charset="-122"/>
                <a:cs typeface="Times New Roman" pitchFamily="18" charset="0"/>
              </a:rPr>
              <a:t>为了推测出软件中可能有的错误，应该仔细研究分析模型和设计模型，而且在很大程度上要依靠测试人员的经验和直觉。</a:t>
            </a:r>
            <a:endParaRPr lang="en-US" altLang="zh-CN" sz="2800" b="1" dirty="0">
              <a:solidFill>
                <a:schemeClr val="tx1"/>
              </a:solidFill>
              <a:latin typeface="Times New Roman" pitchFamily="18" charset="0"/>
              <a:ea typeface="楷体" pitchFamily="49" charset="-122"/>
              <a:cs typeface="Times New Roman" pitchFamily="18" charset="0"/>
            </a:endParaRPr>
          </a:p>
          <a:p>
            <a:r>
              <a:rPr lang="zh-CN" altLang="en-US" sz="2800" b="1" dirty="0">
                <a:solidFill>
                  <a:schemeClr val="tx1"/>
                </a:solidFill>
                <a:latin typeface="Times New Roman" pitchFamily="18" charset="0"/>
                <a:ea typeface="楷体" pitchFamily="49" charset="-122"/>
                <a:cs typeface="Times New Roman" pitchFamily="18" charset="0"/>
              </a:rPr>
              <a:t>如果推测得比较准确，则使用基于故障的测试方法能够用相当低的工作量发现大量错误；反之，如果推测不准，则这种方法的效果并不比随机测试技术的效果好。</a:t>
            </a:r>
          </a:p>
        </p:txBody>
      </p:sp>
    </p:spTree>
    <p:extLst>
      <p:ext uri="{BB962C8B-B14F-4D97-AF65-F5344CB8AC3E}">
        <p14:creationId xmlns:p14="http://schemas.microsoft.com/office/powerpoint/2010/main" val="230876211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b="1" dirty="0">
                <a:latin typeface="楷体" pitchFamily="49" charset="-122"/>
                <a:ea typeface="楷体" pitchFamily="49" charset="-122"/>
              </a:rPr>
              <a:t>11.4.2 </a:t>
            </a:r>
            <a:r>
              <a:rPr lang="zh-CN" altLang="en-US" b="1" dirty="0">
                <a:latin typeface="楷体" pitchFamily="49" charset="-122"/>
                <a:ea typeface="楷体" pitchFamily="49" charset="-122"/>
              </a:rPr>
              <a:t>集成测试的方法</a:t>
            </a:r>
          </a:p>
        </p:txBody>
      </p:sp>
      <p:graphicFrame>
        <p:nvGraphicFramePr>
          <p:cNvPr id="13" name="图示 12"/>
          <p:cNvGraphicFramePr/>
          <p:nvPr>
            <p:extLst>
              <p:ext uri="{D42A27DB-BD31-4B8C-83A1-F6EECF244321}">
                <p14:modId xmlns:p14="http://schemas.microsoft.com/office/powerpoint/2010/main" val="4025020120"/>
              </p:ext>
            </p:extLst>
          </p:nvPr>
        </p:nvGraphicFramePr>
        <p:xfrm>
          <a:off x="1619672" y="843558"/>
          <a:ext cx="6552728" cy="417646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043606772"/>
      </p:ext>
    </p:extLst>
  </p:cSld>
  <p:clrMapOvr>
    <a:masterClrMapping/>
  </p:clrMapOvr>
  <p:transition>
    <p:fade/>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1</a:t>
            </a:r>
            <a:r>
              <a:rPr lang="zh-CN" altLang="en-US" b="1" dirty="0">
                <a:latin typeface="楷体" pitchFamily="49" charset="-122"/>
                <a:ea typeface="楷体" pitchFamily="49" charset="-122"/>
              </a:rPr>
              <a:t>）多类测试</a:t>
            </a:r>
          </a:p>
        </p:txBody>
      </p:sp>
      <p:sp>
        <p:nvSpPr>
          <p:cNvPr id="3" name="内容占位符 2"/>
          <p:cNvSpPr>
            <a:spLocks noGrp="1"/>
          </p:cNvSpPr>
          <p:nvPr>
            <p:ph idx="1"/>
          </p:nvPr>
        </p:nvSpPr>
        <p:spPr>
          <a:xfrm>
            <a:off x="389436" y="1085852"/>
            <a:ext cx="8363938" cy="3853363"/>
          </a:xfrm>
        </p:spPr>
        <p:txBody>
          <a:bodyPr/>
          <a:lstStyle/>
          <a:p>
            <a:r>
              <a:rPr lang="en-US" altLang="zh-CN" sz="2800" b="1" dirty="0" err="1">
                <a:solidFill>
                  <a:schemeClr val="tx1"/>
                </a:solidFill>
                <a:latin typeface="Times New Roman" pitchFamily="18" charset="0"/>
                <a:ea typeface="楷体" pitchFamily="49" charset="-122"/>
                <a:cs typeface="Times New Roman" pitchFamily="18" charset="0"/>
              </a:rPr>
              <a:t>Kirani</a:t>
            </a:r>
            <a:r>
              <a:rPr lang="zh-CN" altLang="en-US" sz="2800" b="1" dirty="0">
                <a:solidFill>
                  <a:schemeClr val="tx1"/>
                </a:solidFill>
                <a:latin typeface="Times New Roman" pitchFamily="18" charset="0"/>
                <a:ea typeface="楷体" pitchFamily="49" charset="-122"/>
                <a:cs typeface="Times New Roman" pitchFamily="18" charset="0"/>
              </a:rPr>
              <a:t>和</a:t>
            </a:r>
            <a:r>
              <a:rPr lang="en-US" altLang="zh-CN" sz="2800" b="1" dirty="0">
                <a:solidFill>
                  <a:schemeClr val="tx1"/>
                </a:solidFill>
                <a:latin typeface="Times New Roman" pitchFamily="18" charset="0"/>
                <a:ea typeface="楷体" pitchFamily="49" charset="-122"/>
                <a:cs typeface="Times New Roman" pitchFamily="18" charset="0"/>
              </a:rPr>
              <a:t>Tsai</a:t>
            </a:r>
            <a:r>
              <a:rPr lang="zh-CN" altLang="en-US" sz="2800" b="1" dirty="0">
                <a:solidFill>
                  <a:schemeClr val="tx1"/>
                </a:solidFill>
                <a:latin typeface="Times New Roman" pitchFamily="18" charset="0"/>
                <a:ea typeface="楷体" pitchFamily="49" charset="-122"/>
                <a:cs typeface="Times New Roman" pitchFamily="18" charset="0"/>
              </a:rPr>
              <a:t>建议使用下列步骤，以生成多个类的随机测试用例：</a:t>
            </a:r>
            <a:endParaRPr lang="en-US" altLang="zh-CN" sz="2800" b="1" dirty="0">
              <a:solidFill>
                <a:schemeClr val="tx1"/>
              </a:solidFill>
              <a:latin typeface="Times New Roman" pitchFamily="18" charset="0"/>
              <a:ea typeface="楷体" pitchFamily="49" charset="-122"/>
              <a:cs typeface="Times New Roman" pitchFamily="18" charset="0"/>
            </a:endParaRPr>
          </a:p>
          <a:p>
            <a:pPr lvl="1"/>
            <a:r>
              <a:rPr lang="zh-CN" altLang="en-US" sz="2500" b="1" dirty="0">
                <a:solidFill>
                  <a:schemeClr val="tx1"/>
                </a:solidFill>
                <a:latin typeface="Times New Roman" pitchFamily="18" charset="0"/>
                <a:ea typeface="楷体" pitchFamily="49" charset="-122"/>
                <a:cs typeface="Times New Roman" pitchFamily="18" charset="0"/>
              </a:rPr>
              <a:t>对每个客户类，使用类操作符列表来生成一系列随机测试序列。这些操作符向服务器类实例发送消息。</a:t>
            </a:r>
            <a:endParaRPr lang="en-US" altLang="zh-CN" sz="2500" b="1" dirty="0">
              <a:solidFill>
                <a:schemeClr val="tx1"/>
              </a:solidFill>
              <a:latin typeface="Times New Roman" pitchFamily="18" charset="0"/>
              <a:ea typeface="楷体" pitchFamily="49" charset="-122"/>
              <a:cs typeface="Times New Roman" pitchFamily="18" charset="0"/>
            </a:endParaRPr>
          </a:p>
          <a:p>
            <a:pPr lvl="1"/>
            <a:r>
              <a:rPr lang="zh-CN" altLang="en-US" sz="2500" b="1" dirty="0">
                <a:solidFill>
                  <a:schemeClr val="tx1"/>
                </a:solidFill>
                <a:latin typeface="Times New Roman" pitchFamily="18" charset="0"/>
                <a:ea typeface="楷体" pitchFamily="49" charset="-122"/>
                <a:cs typeface="Times New Roman" pitchFamily="18" charset="0"/>
              </a:rPr>
              <a:t>对所生成的每个消息，确定协作类和在服务器对象中的对应操作符。</a:t>
            </a:r>
            <a:endParaRPr lang="en-US" altLang="zh-CN" sz="2500" b="1" dirty="0">
              <a:solidFill>
                <a:schemeClr val="tx1"/>
              </a:solidFill>
              <a:latin typeface="Times New Roman" pitchFamily="18" charset="0"/>
              <a:ea typeface="楷体" pitchFamily="49" charset="-122"/>
              <a:cs typeface="Times New Roman" pitchFamily="18" charset="0"/>
            </a:endParaRPr>
          </a:p>
          <a:p>
            <a:pPr lvl="1"/>
            <a:r>
              <a:rPr lang="zh-CN" altLang="en-US" sz="2500" b="1" dirty="0">
                <a:solidFill>
                  <a:schemeClr val="tx1"/>
                </a:solidFill>
                <a:latin typeface="Times New Roman" pitchFamily="18" charset="0"/>
                <a:ea typeface="楷体" pitchFamily="49" charset="-122"/>
                <a:cs typeface="Times New Roman" pitchFamily="18" charset="0"/>
              </a:rPr>
              <a:t>对服务器对象中的每个操作符（已经被来自客户对象的消息调用），确定传递的消息。</a:t>
            </a:r>
            <a:endParaRPr lang="en-US" altLang="zh-CN" sz="2500" b="1" dirty="0">
              <a:solidFill>
                <a:schemeClr val="tx1"/>
              </a:solidFill>
              <a:latin typeface="Times New Roman" pitchFamily="18" charset="0"/>
              <a:ea typeface="楷体" pitchFamily="49" charset="-122"/>
              <a:cs typeface="Times New Roman" pitchFamily="18" charset="0"/>
            </a:endParaRPr>
          </a:p>
          <a:p>
            <a:pPr lvl="1"/>
            <a:r>
              <a:rPr lang="zh-CN" altLang="en-US" sz="2500" b="1" dirty="0">
                <a:solidFill>
                  <a:schemeClr val="tx1"/>
                </a:solidFill>
                <a:latin typeface="Times New Roman" pitchFamily="18" charset="0"/>
                <a:ea typeface="楷体" pitchFamily="49" charset="-122"/>
                <a:cs typeface="Times New Roman" pitchFamily="18" charset="0"/>
              </a:rPr>
              <a:t>对每个消息，确定下一层被调用的操作符，并把这些操作符结合进测试序列中。</a:t>
            </a:r>
            <a:endParaRPr lang="zh-CN" altLang="en-US" dirty="0"/>
          </a:p>
        </p:txBody>
      </p:sp>
    </p:spTree>
    <p:extLst>
      <p:ext uri="{BB962C8B-B14F-4D97-AF65-F5344CB8AC3E}">
        <p14:creationId xmlns:p14="http://schemas.microsoft.com/office/powerpoint/2010/main" val="141240143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1</a:t>
            </a:r>
            <a:r>
              <a:rPr lang="zh-CN" altLang="en-US" b="1" dirty="0">
                <a:latin typeface="楷体" pitchFamily="49" charset="-122"/>
                <a:ea typeface="楷体" pitchFamily="49" charset="-122"/>
              </a:rPr>
              <a:t>）多类测试</a:t>
            </a:r>
          </a:p>
        </p:txBody>
      </p:sp>
      <p:sp>
        <p:nvSpPr>
          <p:cNvPr id="3" name="内容占位符 2"/>
          <p:cNvSpPr>
            <a:spLocks noGrp="1"/>
          </p:cNvSpPr>
          <p:nvPr>
            <p:ph idx="1"/>
          </p:nvPr>
        </p:nvSpPr>
        <p:spPr>
          <a:xfrm>
            <a:off x="5464014" y="915566"/>
            <a:ext cx="3572482" cy="3293209"/>
          </a:xfrm>
        </p:spPr>
        <p:txBody>
          <a:bodyPr/>
          <a:lstStyle/>
          <a:p>
            <a:pPr marL="0" indent="338138">
              <a:buNone/>
            </a:pPr>
            <a:r>
              <a:rPr lang="zh-CN" altLang="en-US" sz="2000" b="1" dirty="0">
                <a:latin typeface="Times New Roman" pitchFamily="18" charset="0"/>
                <a:ea typeface="楷体" pitchFamily="49" charset="-122"/>
                <a:cs typeface="Times New Roman" pitchFamily="18" charset="0"/>
              </a:rPr>
              <a:t>考虑</a:t>
            </a:r>
            <a:r>
              <a:rPr lang="en-US" altLang="zh-CN" sz="2000" b="1" dirty="0">
                <a:latin typeface="Times New Roman" pitchFamily="18" charset="0"/>
                <a:ea typeface="楷体" pitchFamily="49" charset="-122"/>
                <a:cs typeface="Times New Roman" pitchFamily="18" charset="0"/>
              </a:rPr>
              <a:t>Bank</a:t>
            </a:r>
            <a:r>
              <a:rPr lang="zh-CN" altLang="en-US" sz="2000" b="1" dirty="0">
                <a:latin typeface="Times New Roman" pitchFamily="18" charset="0"/>
                <a:ea typeface="楷体" pitchFamily="49" charset="-122"/>
                <a:cs typeface="Times New Roman" pitchFamily="18" charset="0"/>
              </a:rPr>
              <a:t>类相对于</a:t>
            </a:r>
            <a:r>
              <a:rPr lang="en-US" altLang="zh-CN" sz="2000" b="1" dirty="0">
                <a:latin typeface="Times New Roman" pitchFamily="18" charset="0"/>
                <a:ea typeface="楷体" pitchFamily="49" charset="-122"/>
                <a:cs typeface="Times New Roman" pitchFamily="18" charset="0"/>
              </a:rPr>
              <a:t>ATM</a:t>
            </a:r>
            <a:r>
              <a:rPr lang="zh-CN" altLang="en-US" sz="2000" b="1" dirty="0">
                <a:latin typeface="Times New Roman" pitchFamily="18" charset="0"/>
                <a:ea typeface="楷体" pitchFamily="49" charset="-122"/>
                <a:cs typeface="Times New Roman" pitchFamily="18" charset="0"/>
              </a:rPr>
              <a:t>类的操作序列： </a:t>
            </a:r>
          </a:p>
          <a:p>
            <a:pPr marL="0" indent="338138">
              <a:buNone/>
            </a:pPr>
            <a:r>
              <a:rPr lang="en-US" altLang="zh-CN" sz="2000" b="1" dirty="0" err="1">
                <a:latin typeface="Times New Roman" pitchFamily="18" charset="0"/>
                <a:ea typeface="楷体" pitchFamily="49" charset="-122"/>
                <a:cs typeface="Times New Roman" pitchFamily="18" charset="0"/>
              </a:rPr>
              <a:t>verifyAcct·verifyPIN</a:t>
            </a:r>
            <a:r>
              <a:rPr lang="en-US" altLang="zh-CN" sz="2000" b="1" dirty="0">
                <a:latin typeface="Times New Roman" pitchFamily="18" charset="0"/>
                <a:ea typeface="楷体" pitchFamily="49" charset="-122"/>
                <a:cs typeface="Times New Roman" pitchFamily="18" charset="0"/>
              </a:rPr>
              <a:t>·</a:t>
            </a:r>
            <a:r>
              <a:rPr lang="zh-CN" altLang="en-US" sz="2000" b="1" dirty="0">
                <a:latin typeface="Times New Roman" pitchFamily="18" charset="0"/>
                <a:ea typeface="楷体" pitchFamily="49" charset="-122"/>
                <a:cs typeface="Times New Roman" pitchFamily="18" charset="0"/>
              </a:rPr>
              <a:t>［（</a:t>
            </a:r>
            <a:r>
              <a:rPr lang="en-US" altLang="zh-CN" sz="2000" b="1" dirty="0" err="1">
                <a:latin typeface="Times New Roman" pitchFamily="18" charset="0"/>
                <a:ea typeface="楷体" pitchFamily="49" charset="-122"/>
                <a:cs typeface="Times New Roman" pitchFamily="18" charset="0"/>
              </a:rPr>
              <a:t>verifyPolicy·withdrawReq</a:t>
            </a:r>
            <a:r>
              <a:rPr lang="zh-CN" altLang="en-US" sz="2000" b="1" dirty="0">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a:t>
            </a:r>
            <a:r>
              <a:rPr lang="en-US" altLang="zh-CN" sz="2000" b="1" dirty="0" err="1">
                <a:latin typeface="Times New Roman" pitchFamily="18" charset="0"/>
                <a:ea typeface="楷体" pitchFamily="49" charset="-122"/>
                <a:cs typeface="Times New Roman" pitchFamily="18" charset="0"/>
              </a:rPr>
              <a:t>depositReq|acctInfoREQ</a:t>
            </a:r>
            <a:r>
              <a:rPr lang="zh-CN" altLang="en-US" sz="2000" b="1" dirty="0">
                <a:latin typeface="Times New Roman" pitchFamily="18" charset="0"/>
                <a:ea typeface="楷体" pitchFamily="49" charset="-122"/>
                <a:cs typeface="Times New Roman" pitchFamily="18" charset="0"/>
              </a:rPr>
              <a:t>］</a:t>
            </a:r>
            <a:r>
              <a:rPr lang="en-US" altLang="zh-CN" sz="2000" b="1" baseline="30000" dirty="0">
                <a:latin typeface="Times New Roman" pitchFamily="18" charset="0"/>
                <a:ea typeface="楷体" pitchFamily="49" charset="-122"/>
                <a:cs typeface="Times New Roman" pitchFamily="18" charset="0"/>
              </a:rPr>
              <a:t>n</a:t>
            </a:r>
          </a:p>
          <a:p>
            <a:pPr marL="0" indent="338138">
              <a:buNone/>
            </a:pPr>
            <a:endParaRPr lang="en-US" altLang="zh-CN" sz="2000" b="1" dirty="0">
              <a:latin typeface="Times New Roman" pitchFamily="18" charset="0"/>
              <a:ea typeface="楷体" pitchFamily="49" charset="-122"/>
              <a:cs typeface="Times New Roman" pitchFamily="18" charset="0"/>
            </a:endParaRPr>
          </a:p>
          <a:p>
            <a:pPr marL="0" indent="338138">
              <a:buNone/>
            </a:pPr>
            <a:r>
              <a:rPr lang="zh-CN" altLang="en-US" sz="2000" b="1" dirty="0">
                <a:latin typeface="Times New Roman" pitchFamily="18" charset="0"/>
                <a:ea typeface="楷体" pitchFamily="49" charset="-122"/>
                <a:cs typeface="Times New Roman" pitchFamily="18" charset="0"/>
              </a:rPr>
              <a:t>对</a:t>
            </a:r>
            <a:r>
              <a:rPr lang="en-US" altLang="zh-CN" sz="2000" b="1" dirty="0">
                <a:latin typeface="Times New Roman" pitchFamily="18" charset="0"/>
                <a:ea typeface="楷体" pitchFamily="49" charset="-122"/>
                <a:cs typeface="Times New Roman" pitchFamily="18" charset="0"/>
              </a:rPr>
              <a:t>Bank</a:t>
            </a:r>
            <a:r>
              <a:rPr lang="zh-CN" altLang="en-US" sz="2000" b="1" dirty="0">
                <a:latin typeface="Times New Roman" pitchFamily="18" charset="0"/>
                <a:ea typeface="楷体" pitchFamily="49" charset="-122"/>
                <a:cs typeface="Times New Roman" pitchFamily="18" charset="0"/>
              </a:rPr>
              <a:t>类的随机测试用例可能是： </a:t>
            </a:r>
          </a:p>
          <a:p>
            <a:pPr marL="0" indent="338138">
              <a:buNone/>
            </a:pPr>
            <a:r>
              <a:rPr lang="zh-CN" altLang="en-US" sz="2000" b="1" dirty="0">
                <a:latin typeface="Times New Roman" pitchFamily="18" charset="0"/>
                <a:ea typeface="楷体" pitchFamily="49" charset="-122"/>
                <a:cs typeface="Times New Roman" pitchFamily="18" charset="0"/>
              </a:rPr>
              <a:t>测试用例</a:t>
            </a:r>
            <a:r>
              <a:rPr lang="en-US" altLang="zh-CN" sz="2000" b="1" dirty="0">
                <a:latin typeface="Times New Roman" pitchFamily="18" charset="0"/>
                <a:ea typeface="楷体" pitchFamily="49" charset="-122"/>
                <a:cs typeface="Times New Roman" pitchFamily="18" charset="0"/>
              </a:rPr>
              <a:t>#r3:verifyAcct·verifyPIN·depositReq</a:t>
            </a:r>
            <a:endParaRPr lang="zh-CN" altLang="en-US" sz="2000" b="1" dirty="0">
              <a:latin typeface="Times New Roman" pitchFamily="18" charset="0"/>
              <a:ea typeface="楷体" pitchFamily="49" charset="-122"/>
              <a:cs typeface="Times New Roman" pitchFamily="18" charset="0"/>
            </a:endParaRPr>
          </a:p>
        </p:txBody>
      </p:sp>
      <p:pic>
        <p:nvPicPr>
          <p:cNvPr id="4" name="Picture 3" descr="rj1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3" y="915566"/>
            <a:ext cx="5421616" cy="345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490425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Effect transition="in" filter="wipe(up)">
                                      <p:cBhvr>
                                        <p:cTn id="17" dur="500"/>
                                        <p:tgtEl>
                                          <p:spTgt spid="3">
                                            <p:txEl>
                                              <p:pRg st="3" end="3"/>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4" end="4"/>
                                            </p:txEl>
                                          </p:spTgt>
                                        </p:tgtEl>
                                        <p:attrNameLst>
                                          <p:attrName>style.visibility</p:attrName>
                                        </p:attrNameLst>
                                      </p:cBhvr>
                                      <p:to>
                                        <p:strVal val="visible"/>
                                      </p:to>
                                    </p:set>
                                    <p:animEffect transition="in" filter="wipe(up)">
                                      <p:cBhvr>
                                        <p:cTn id="2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1</a:t>
            </a:r>
            <a:r>
              <a:rPr lang="zh-CN" altLang="en-US" b="1" dirty="0">
                <a:latin typeface="楷体" pitchFamily="49" charset="-122"/>
                <a:ea typeface="楷体" pitchFamily="49" charset="-122"/>
              </a:rPr>
              <a:t>）多类测试</a:t>
            </a:r>
          </a:p>
        </p:txBody>
      </p:sp>
      <p:sp>
        <p:nvSpPr>
          <p:cNvPr id="3" name="内容占位符 2"/>
          <p:cNvSpPr>
            <a:spLocks noGrp="1"/>
          </p:cNvSpPr>
          <p:nvPr>
            <p:ph idx="1"/>
          </p:nvPr>
        </p:nvSpPr>
        <p:spPr>
          <a:xfrm>
            <a:off x="5464014" y="915566"/>
            <a:ext cx="3572482" cy="4124206"/>
          </a:xfrm>
        </p:spPr>
        <p:txBody>
          <a:bodyPr/>
          <a:lstStyle/>
          <a:p>
            <a:pPr marL="0" indent="338138">
              <a:buNone/>
            </a:pPr>
            <a:r>
              <a:rPr lang="en-US" altLang="zh-CN" sz="2000" b="1" dirty="0">
                <a:latin typeface="Times New Roman" pitchFamily="18" charset="0"/>
                <a:ea typeface="楷体" pitchFamily="49" charset="-122"/>
                <a:cs typeface="Times New Roman" pitchFamily="18" charset="0"/>
              </a:rPr>
              <a:t>#r3:verifyAcct·verifyPIN·depositReq</a:t>
            </a:r>
          </a:p>
          <a:p>
            <a:pPr marL="6350" indent="-6350">
              <a:buNone/>
            </a:pPr>
            <a:r>
              <a:rPr lang="zh-CN" altLang="en-US" sz="2000" b="1" dirty="0">
                <a:latin typeface="Times New Roman" pitchFamily="18" charset="0"/>
                <a:ea typeface="楷体" pitchFamily="49" charset="-122"/>
                <a:cs typeface="Times New Roman" pitchFamily="18" charset="0"/>
              </a:rPr>
              <a:t>为了考虑在上述这个测试中涉及的协作者，需要考虑与测试用例</a:t>
            </a:r>
            <a:r>
              <a:rPr lang="en-US" altLang="zh-CN" sz="2000" b="1" dirty="0">
                <a:latin typeface="Times New Roman" pitchFamily="18" charset="0"/>
                <a:ea typeface="楷体" pitchFamily="49" charset="-122"/>
                <a:cs typeface="Times New Roman" pitchFamily="18" charset="0"/>
              </a:rPr>
              <a:t>#r3</a:t>
            </a:r>
            <a:r>
              <a:rPr lang="zh-CN" altLang="en-US" sz="2000" b="1" dirty="0">
                <a:latin typeface="Times New Roman" pitchFamily="18" charset="0"/>
                <a:ea typeface="楷体" pitchFamily="49" charset="-122"/>
                <a:cs typeface="Times New Roman" pitchFamily="18" charset="0"/>
              </a:rPr>
              <a:t>中的每个操作相关联的消息。</a:t>
            </a:r>
            <a:r>
              <a:rPr lang="en-US" altLang="zh-CN" sz="2000" b="1" dirty="0">
                <a:latin typeface="Times New Roman" pitchFamily="18" charset="0"/>
                <a:ea typeface="楷体" pitchFamily="49" charset="-122"/>
                <a:cs typeface="Times New Roman" pitchFamily="18" charset="0"/>
              </a:rPr>
              <a:t>Bank</a:t>
            </a:r>
            <a:r>
              <a:rPr lang="zh-CN" altLang="en-US" sz="2000" b="1" dirty="0">
                <a:latin typeface="Times New Roman" pitchFamily="18" charset="0"/>
                <a:ea typeface="楷体" pitchFamily="49" charset="-122"/>
                <a:cs typeface="Times New Roman" pitchFamily="18" charset="0"/>
              </a:rPr>
              <a:t>必须和</a:t>
            </a:r>
            <a:r>
              <a:rPr lang="en-US" altLang="zh-CN" sz="2000" b="1" dirty="0" err="1">
                <a:latin typeface="Times New Roman" pitchFamily="18" charset="0"/>
                <a:ea typeface="楷体" pitchFamily="49" charset="-122"/>
                <a:cs typeface="Times New Roman" pitchFamily="18" charset="0"/>
              </a:rPr>
              <a:t>ValidationInfo</a:t>
            </a:r>
            <a:r>
              <a:rPr lang="zh-CN" altLang="en-US" sz="2000" b="1" dirty="0">
                <a:latin typeface="Times New Roman" pitchFamily="18" charset="0"/>
                <a:ea typeface="楷体" pitchFamily="49" charset="-122"/>
                <a:cs typeface="Times New Roman" pitchFamily="18" charset="0"/>
              </a:rPr>
              <a:t>协作以执行</a:t>
            </a:r>
            <a:r>
              <a:rPr lang="en-US" altLang="zh-CN" sz="2000" b="1" dirty="0" err="1">
                <a:latin typeface="Times New Roman" pitchFamily="18" charset="0"/>
                <a:ea typeface="楷体" pitchFamily="49" charset="-122"/>
                <a:cs typeface="Times New Roman" pitchFamily="18" charset="0"/>
              </a:rPr>
              <a:t>verifyAcct</a:t>
            </a:r>
            <a:r>
              <a:rPr lang="zh-CN" altLang="en-US" sz="2000" b="1" dirty="0">
                <a:latin typeface="Times New Roman" pitchFamily="18" charset="0"/>
                <a:ea typeface="楷体" pitchFamily="49" charset="-122"/>
                <a:cs typeface="Times New Roman" pitchFamily="18" charset="0"/>
              </a:rPr>
              <a:t>和</a:t>
            </a:r>
            <a:r>
              <a:rPr lang="en-US" altLang="zh-CN" sz="2000" b="1" dirty="0" err="1">
                <a:latin typeface="Times New Roman" pitchFamily="18" charset="0"/>
                <a:ea typeface="楷体" pitchFamily="49" charset="-122"/>
                <a:cs typeface="Times New Roman" pitchFamily="18" charset="0"/>
              </a:rPr>
              <a:t>verifyPIN,Bank</a:t>
            </a:r>
            <a:r>
              <a:rPr lang="zh-CN" altLang="en-US" sz="2000" b="1" dirty="0">
                <a:latin typeface="Times New Roman" pitchFamily="18" charset="0"/>
                <a:ea typeface="楷体" pitchFamily="49" charset="-122"/>
                <a:cs typeface="Times New Roman" pitchFamily="18" charset="0"/>
              </a:rPr>
              <a:t>还必须和</a:t>
            </a:r>
            <a:r>
              <a:rPr lang="en-US" altLang="zh-CN" sz="2000" b="1" dirty="0">
                <a:latin typeface="Times New Roman" pitchFamily="18" charset="0"/>
                <a:ea typeface="楷体" pitchFamily="49" charset="-122"/>
                <a:cs typeface="Times New Roman" pitchFamily="18" charset="0"/>
              </a:rPr>
              <a:t>Account</a:t>
            </a:r>
            <a:r>
              <a:rPr lang="zh-CN" altLang="en-US" sz="2000" b="1" dirty="0">
                <a:latin typeface="Times New Roman" pitchFamily="18" charset="0"/>
                <a:ea typeface="楷体" pitchFamily="49" charset="-122"/>
                <a:cs typeface="Times New Roman" pitchFamily="18" charset="0"/>
              </a:rPr>
              <a:t>协作以执行</a:t>
            </a:r>
            <a:r>
              <a:rPr lang="en-US" altLang="zh-CN" sz="2000" b="1" dirty="0" err="1">
                <a:latin typeface="Times New Roman" pitchFamily="18" charset="0"/>
                <a:ea typeface="楷体" pitchFamily="49" charset="-122"/>
                <a:cs typeface="Times New Roman" pitchFamily="18" charset="0"/>
              </a:rPr>
              <a:t>depositReq</a:t>
            </a:r>
            <a:r>
              <a:rPr lang="zh-CN" altLang="en-US" sz="2000" b="1" dirty="0">
                <a:latin typeface="Times New Roman" pitchFamily="18" charset="0"/>
                <a:ea typeface="楷体" pitchFamily="49" charset="-122"/>
                <a:cs typeface="Times New Roman" pitchFamily="18" charset="0"/>
              </a:rPr>
              <a:t>。</a:t>
            </a:r>
          </a:p>
          <a:p>
            <a:pPr marL="6350" indent="-6350">
              <a:lnSpc>
                <a:spcPct val="100000"/>
              </a:lnSpc>
              <a:buNone/>
            </a:pPr>
            <a:r>
              <a:rPr lang="en-US" altLang="zh-CN" sz="2000" b="1" dirty="0">
                <a:latin typeface="Times New Roman" pitchFamily="18" charset="0"/>
                <a:ea typeface="楷体" pitchFamily="49" charset="-122"/>
                <a:cs typeface="Times New Roman" pitchFamily="18" charset="0"/>
              </a:rPr>
              <a:t>#r4:verifyAcct</a:t>
            </a:r>
            <a:r>
              <a:rPr lang="en-US" altLang="zh-CN" sz="2000" b="1" baseline="-25000" dirty="0">
                <a:latin typeface="Times New Roman" pitchFamily="18" charset="0"/>
                <a:ea typeface="楷体" pitchFamily="49" charset="-122"/>
                <a:cs typeface="Times New Roman" pitchFamily="18" charset="0"/>
              </a:rPr>
              <a:t>Bank</a:t>
            </a:r>
            <a:r>
              <a:rPr lang="en-US" altLang="zh-CN" sz="2000" b="1" dirty="0">
                <a:latin typeface="Times New Roman" pitchFamily="18" charset="0"/>
                <a:ea typeface="楷体" pitchFamily="49" charset="-122"/>
                <a:cs typeface="Times New Roman" pitchFamily="18" charset="0"/>
              </a:rPr>
              <a:t>·</a:t>
            </a:r>
            <a:r>
              <a:rPr lang="zh-CN" altLang="en-US" sz="2000" b="1" dirty="0">
                <a:solidFill>
                  <a:srgbClr val="FFFF00"/>
                </a:solidFill>
                <a:latin typeface="Times New Roman" pitchFamily="18" charset="0"/>
                <a:ea typeface="楷体" pitchFamily="49" charset="-122"/>
                <a:cs typeface="Times New Roman" pitchFamily="18" charset="0"/>
              </a:rPr>
              <a:t>［</a:t>
            </a:r>
            <a:r>
              <a:rPr lang="en-US" altLang="zh-CN" sz="2000" b="1" dirty="0" err="1">
                <a:solidFill>
                  <a:srgbClr val="FFFF00"/>
                </a:solidFill>
                <a:latin typeface="Times New Roman" pitchFamily="18" charset="0"/>
                <a:ea typeface="楷体" pitchFamily="49" charset="-122"/>
                <a:cs typeface="Times New Roman" pitchFamily="18" charset="0"/>
              </a:rPr>
              <a:t>validAcct</a:t>
            </a:r>
            <a:r>
              <a:rPr lang="en-US" altLang="zh-CN" sz="2000" b="1" baseline="-25000" dirty="0" err="1">
                <a:solidFill>
                  <a:srgbClr val="FFFF00"/>
                </a:solidFill>
                <a:latin typeface="Times New Roman" pitchFamily="18" charset="0"/>
                <a:ea typeface="楷体" pitchFamily="49" charset="-122"/>
                <a:cs typeface="Times New Roman" pitchFamily="18" charset="0"/>
              </a:rPr>
              <a:t>ValidationInfo</a:t>
            </a:r>
            <a:r>
              <a:rPr lang="zh-CN" altLang="en-US" sz="2000" b="1" dirty="0">
                <a:solidFill>
                  <a:srgbClr val="FFFF00"/>
                </a:solidFill>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a:t>
            </a:r>
            <a:r>
              <a:rPr lang="en-US" altLang="zh-CN" sz="2000" b="1" dirty="0" err="1">
                <a:latin typeface="Times New Roman" pitchFamily="18" charset="0"/>
                <a:ea typeface="楷体" pitchFamily="49" charset="-122"/>
                <a:cs typeface="Times New Roman" pitchFamily="18" charset="0"/>
              </a:rPr>
              <a:t>verifyPIN</a:t>
            </a:r>
            <a:r>
              <a:rPr lang="en-US" altLang="zh-CN" sz="2000" b="1" baseline="-25000" dirty="0" err="1">
                <a:latin typeface="Times New Roman" pitchFamily="18" charset="0"/>
                <a:ea typeface="楷体" pitchFamily="49" charset="-122"/>
                <a:cs typeface="Times New Roman" pitchFamily="18" charset="0"/>
              </a:rPr>
              <a:t>Bank</a:t>
            </a:r>
            <a:r>
              <a:rPr lang="en-US" altLang="zh-CN" sz="2000" b="1" dirty="0">
                <a:latin typeface="Times New Roman" pitchFamily="18" charset="0"/>
                <a:ea typeface="楷体" pitchFamily="49" charset="-122"/>
                <a:cs typeface="Times New Roman" pitchFamily="18" charset="0"/>
              </a:rPr>
              <a:t>·</a:t>
            </a:r>
            <a:r>
              <a:rPr lang="zh-CN" altLang="en-US" sz="2000" b="1" dirty="0">
                <a:solidFill>
                  <a:srgbClr val="FFFF00"/>
                </a:solidFill>
                <a:latin typeface="Times New Roman" pitchFamily="18" charset="0"/>
                <a:ea typeface="楷体" pitchFamily="49" charset="-122"/>
                <a:cs typeface="Times New Roman" pitchFamily="18" charset="0"/>
              </a:rPr>
              <a:t>［</a:t>
            </a:r>
            <a:r>
              <a:rPr lang="en-US" altLang="zh-CN" sz="2000" b="1" dirty="0" err="1">
                <a:solidFill>
                  <a:srgbClr val="FFFF00"/>
                </a:solidFill>
                <a:latin typeface="Times New Roman" pitchFamily="18" charset="0"/>
                <a:ea typeface="楷体" pitchFamily="49" charset="-122"/>
                <a:cs typeface="Times New Roman" pitchFamily="18" charset="0"/>
              </a:rPr>
              <a:t>validPIN</a:t>
            </a:r>
            <a:r>
              <a:rPr lang="en-US" altLang="zh-CN" sz="2000" b="1" baseline="-25000" dirty="0" err="1">
                <a:solidFill>
                  <a:srgbClr val="FFFF00"/>
                </a:solidFill>
                <a:latin typeface="Times New Roman" pitchFamily="18" charset="0"/>
                <a:ea typeface="楷体" pitchFamily="49" charset="-122"/>
                <a:cs typeface="Times New Roman" pitchFamily="18" charset="0"/>
              </a:rPr>
              <a:t>validationInfo</a:t>
            </a:r>
            <a:r>
              <a:rPr lang="zh-CN" altLang="en-US" sz="2000" b="1" dirty="0">
                <a:solidFill>
                  <a:srgbClr val="FFFF00"/>
                </a:solidFill>
                <a:latin typeface="Times New Roman" pitchFamily="18" charset="0"/>
                <a:ea typeface="楷体" pitchFamily="49" charset="-122"/>
                <a:cs typeface="Times New Roman" pitchFamily="18" charset="0"/>
              </a:rPr>
              <a:t>］</a:t>
            </a:r>
            <a:r>
              <a:rPr lang="en-US" altLang="zh-CN" sz="2000" b="1" dirty="0">
                <a:latin typeface="Times New Roman" pitchFamily="18" charset="0"/>
                <a:ea typeface="楷体" pitchFamily="49" charset="-122"/>
                <a:cs typeface="Times New Roman" pitchFamily="18" charset="0"/>
              </a:rPr>
              <a:t>·</a:t>
            </a:r>
            <a:r>
              <a:rPr lang="en-US" altLang="zh-CN" sz="2000" b="1" dirty="0" err="1">
                <a:latin typeface="Times New Roman" pitchFamily="18" charset="0"/>
                <a:ea typeface="楷体" pitchFamily="49" charset="-122"/>
                <a:cs typeface="Times New Roman" pitchFamily="18" charset="0"/>
              </a:rPr>
              <a:t>depositReq</a:t>
            </a:r>
            <a:r>
              <a:rPr lang="en-US" altLang="zh-CN" sz="2000" b="1" dirty="0">
                <a:latin typeface="Times New Roman" pitchFamily="18" charset="0"/>
                <a:ea typeface="楷体" pitchFamily="49" charset="-122"/>
                <a:cs typeface="Times New Roman" pitchFamily="18" charset="0"/>
              </a:rPr>
              <a:t>·</a:t>
            </a:r>
            <a:r>
              <a:rPr lang="zh-CN" altLang="en-US" sz="2000" b="1" dirty="0">
                <a:solidFill>
                  <a:srgbClr val="FFFF00"/>
                </a:solidFill>
                <a:latin typeface="Times New Roman" pitchFamily="18" charset="0"/>
                <a:ea typeface="楷体" pitchFamily="49" charset="-122"/>
                <a:cs typeface="Times New Roman" pitchFamily="18" charset="0"/>
              </a:rPr>
              <a:t>［</a:t>
            </a:r>
            <a:r>
              <a:rPr lang="en-US" altLang="zh-CN" sz="2000" b="1" dirty="0" err="1">
                <a:solidFill>
                  <a:srgbClr val="FFFF00"/>
                </a:solidFill>
                <a:latin typeface="Times New Roman" pitchFamily="18" charset="0"/>
                <a:ea typeface="楷体" pitchFamily="49" charset="-122"/>
                <a:cs typeface="Times New Roman" pitchFamily="18" charset="0"/>
              </a:rPr>
              <a:t>deposit</a:t>
            </a:r>
            <a:r>
              <a:rPr lang="en-US" altLang="zh-CN" sz="2000" b="1" baseline="-25000" dirty="0" err="1">
                <a:solidFill>
                  <a:srgbClr val="FFFF00"/>
                </a:solidFill>
                <a:latin typeface="Times New Roman" pitchFamily="18" charset="0"/>
                <a:ea typeface="楷体" pitchFamily="49" charset="-122"/>
                <a:cs typeface="Times New Roman" pitchFamily="18" charset="0"/>
              </a:rPr>
              <a:t>account</a:t>
            </a:r>
            <a:r>
              <a:rPr lang="zh-CN" altLang="en-US" sz="2000" b="1" dirty="0">
                <a:solidFill>
                  <a:srgbClr val="FFFF00"/>
                </a:solidFill>
                <a:latin typeface="Times New Roman" pitchFamily="18" charset="0"/>
                <a:ea typeface="楷体" pitchFamily="49" charset="-122"/>
                <a:cs typeface="Times New Roman" pitchFamily="18" charset="0"/>
              </a:rPr>
              <a:t>］</a:t>
            </a:r>
          </a:p>
        </p:txBody>
      </p:sp>
      <p:pic>
        <p:nvPicPr>
          <p:cNvPr id="4" name="Picture 3" descr="rj13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913" y="915566"/>
            <a:ext cx="5421616" cy="345249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9589667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2</a:t>
            </a:r>
            <a:r>
              <a:rPr lang="zh-CN" altLang="en-US" b="1" dirty="0">
                <a:latin typeface="楷体" pitchFamily="49" charset="-122"/>
                <a:ea typeface="楷体" pitchFamily="49" charset="-122"/>
              </a:rPr>
              <a:t>）从动态模型导出测试用例</a:t>
            </a:r>
          </a:p>
        </p:txBody>
      </p:sp>
      <p:sp>
        <p:nvSpPr>
          <p:cNvPr id="5" name="内容占位符 4"/>
          <p:cNvSpPr>
            <a:spLocks noGrp="1"/>
          </p:cNvSpPr>
          <p:nvPr>
            <p:ph idx="1"/>
          </p:nvPr>
        </p:nvSpPr>
        <p:spPr>
          <a:xfrm>
            <a:off x="389436" y="1085852"/>
            <a:ext cx="8363938" cy="664797"/>
          </a:xfrm>
        </p:spPr>
        <p:txBody>
          <a:bodyPr/>
          <a:lstStyle/>
          <a:p>
            <a:r>
              <a:rPr lang="zh-CN" altLang="en-US" b="1" dirty="0">
                <a:latin typeface="楷体" pitchFamily="49" charset="-122"/>
                <a:ea typeface="楷体" pitchFamily="49" charset="-122"/>
              </a:rPr>
              <a:t>类的状态图可以帮助我们导出测试该类（及与其协作的那些类）的动态行为的测试用例。</a:t>
            </a:r>
          </a:p>
        </p:txBody>
      </p:sp>
      <p:pic>
        <p:nvPicPr>
          <p:cNvPr id="6" name="Picture 3" descr="rj1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40054"/>
            <a:ext cx="4896147" cy="3137059"/>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4"/>
          <p:cNvSpPr txBox="1">
            <a:spLocks/>
          </p:cNvSpPr>
          <p:nvPr/>
        </p:nvSpPr>
        <p:spPr>
          <a:xfrm>
            <a:off x="5436096" y="1850325"/>
            <a:ext cx="3672408" cy="2991588"/>
          </a:xfrm>
          <a:prstGeom prst="rect">
            <a:avLst/>
          </a:prstGeom>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zh-CN" altLang="en-US" b="1" dirty="0">
                <a:latin typeface="Times New Roman" pitchFamily="18" charset="0"/>
                <a:ea typeface="楷体" pitchFamily="49" charset="-122"/>
                <a:cs typeface="Times New Roman" pitchFamily="18" charset="0"/>
              </a:rPr>
              <a:t>初始转换经过了</a:t>
            </a:r>
            <a:r>
              <a:rPr lang="en-US" altLang="zh-CN" b="1" dirty="0">
                <a:latin typeface="Times New Roman" pitchFamily="18" charset="0"/>
                <a:ea typeface="楷体" pitchFamily="49" charset="-122"/>
                <a:cs typeface="Times New Roman" pitchFamily="18" charset="0"/>
              </a:rPr>
              <a:t>empty acct</a:t>
            </a:r>
            <a:r>
              <a:rPr lang="zh-CN" altLang="en-US" b="1" dirty="0">
                <a:latin typeface="Times New Roman" pitchFamily="18" charset="0"/>
                <a:ea typeface="楷体" pitchFamily="49" charset="-122"/>
                <a:cs typeface="Times New Roman" pitchFamily="18" charset="0"/>
              </a:rPr>
              <a:t>和</a:t>
            </a:r>
            <a:r>
              <a:rPr lang="en-US" altLang="zh-CN" b="1" dirty="0">
                <a:latin typeface="Times New Roman" pitchFamily="18" charset="0"/>
                <a:ea typeface="楷体" pitchFamily="49" charset="-122"/>
                <a:cs typeface="Times New Roman" pitchFamily="18" charset="0"/>
              </a:rPr>
              <a:t>setup acct</a:t>
            </a:r>
            <a:r>
              <a:rPr lang="zh-CN" altLang="en-US" b="1" dirty="0">
                <a:latin typeface="Times New Roman" pitchFamily="18" charset="0"/>
                <a:ea typeface="楷体" pitchFamily="49" charset="-122"/>
                <a:cs typeface="Times New Roman" pitchFamily="18" charset="0"/>
              </a:rPr>
              <a:t>这两个状态，而类实例的大多数行为发生在</a:t>
            </a:r>
            <a:r>
              <a:rPr lang="en-US" altLang="zh-CN" b="1" dirty="0">
                <a:latin typeface="Times New Roman" pitchFamily="18" charset="0"/>
                <a:ea typeface="楷体" pitchFamily="49" charset="-122"/>
                <a:cs typeface="Times New Roman" pitchFamily="18" charset="0"/>
              </a:rPr>
              <a:t>working acct</a:t>
            </a:r>
            <a:r>
              <a:rPr lang="zh-CN" altLang="en-US" b="1" dirty="0">
                <a:latin typeface="Times New Roman" pitchFamily="18" charset="0"/>
                <a:ea typeface="楷体" pitchFamily="49" charset="-122"/>
                <a:cs typeface="Times New Roman" pitchFamily="18" charset="0"/>
              </a:rPr>
              <a:t>状态中，最终的</a:t>
            </a:r>
            <a:r>
              <a:rPr lang="en-US" altLang="zh-CN" b="1" dirty="0">
                <a:latin typeface="Times New Roman" pitchFamily="18" charset="0"/>
                <a:ea typeface="楷体" pitchFamily="49" charset="-122"/>
                <a:cs typeface="Times New Roman" pitchFamily="18" charset="0"/>
              </a:rPr>
              <a:t>withdraw</a:t>
            </a:r>
            <a:r>
              <a:rPr lang="zh-CN" altLang="en-US" b="1" dirty="0">
                <a:latin typeface="Times New Roman" pitchFamily="18" charset="0"/>
                <a:ea typeface="楷体" pitchFamily="49" charset="-122"/>
                <a:cs typeface="Times New Roman" pitchFamily="18" charset="0"/>
              </a:rPr>
              <a:t>和</a:t>
            </a:r>
            <a:r>
              <a:rPr lang="en-US" altLang="zh-CN" b="1" dirty="0">
                <a:latin typeface="Times New Roman" pitchFamily="18" charset="0"/>
                <a:ea typeface="楷体" pitchFamily="49" charset="-122"/>
                <a:cs typeface="Times New Roman" pitchFamily="18" charset="0"/>
              </a:rPr>
              <a:t>close</a:t>
            </a:r>
            <a:r>
              <a:rPr lang="zh-CN" altLang="en-US" b="1" dirty="0">
                <a:latin typeface="Times New Roman" pitchFamily="18" charset="0"/>
                <a:ea typeface="楷体" pitchFamily="49" charset="-122"/>
                <a:cs typeface="Times New Roman" pitchFamily="18" charset="0"/>
              </a:rPr>
              <a:t>使得</a:t>
            </a:r>
            <a:r>
              <a:rPr lang="en-US" altLang="zh-CN" b="1" dirty="0">
                <a:latin typeface="Times New Roman" pitchFamily="18" charset="0"/>
                <a:ea typeface="楷体" pitchFamily="49" charset="-122"/>
                <a:cs typeface="Times New Roman" pitchFamily="18" charset="0"/>
              </a:rPr>
              <a:t>account</a:t>
            </a:r>
            <a:r>
              <a:rPr lang="zh-CN" altLang="en-US" b="1" dirty="0">
                <a:latin typeface="Times New Roman" pitchFamily="18" charset="0"/>
                <a:ea typeface="楷体" pitchFamily="49" charset="-122"/>
                <a:cs typeface="Times New Roman" pitchFamily="18" charset="0"/>
              </a:rPr>
              <a:t>类分别向</a:t>
            </a:r>
            <a:r>
              <a:rPr lang="en-US" altLang="zh-CN" b="1" dirty="0">
                <a:latin typeface="Times New Roman" pitchFamily="18" charset="0"/>
                <a:ea typeface="楷体" pitchFamily="49" charset="-122"/>
                <a:cs typeface="Times New Roman" pitchFamily="18" charset="0"/>
              </a:rPr>
              <a:t>nonworking acct</a:t>
            </a:r>
            <a:r>
              <a:rPr lang="zh-CN" altLang="en-US" b="1" dirty="0">
                <a:latin typeface="Times New Roman" pitchFamily="18" charset="0"/>
                <a:ea typeface="楷体" pitchFamily="49" charset="-122"/>
                <a:cs typeface="Times New Roman" pitchFamily="18" charset="0"/>
              </a:rPr>
              <a:t>状态和</a:t>
            </a:r>
            <a:r>
              <a:rPr lang="en-US" altLang="zh-CN" b="1" dirty="0">
                <a:latin typeface="Times New Roman" pitchFamily="18" charset="0"/>
                <a:ea typeface="楷体" pitchFamily="49" charset="-122"/>
                <a:cs typeface="Times New Roman" pitchFamily="18" charset="0"/>
              </a:rPr>
              <a:t>dead acct</a:t>
            </a:r>
            <a:r>
              <a:rPr lang="zh-CN" altLang="en-US" b="1" dirty="0">
                <a:latin typeface="Times New Roman" pitchFamily="18" charset="0"/>
                <a:ea typeface="楷体" pitchFamily="49" charset="-122"/>
                <a:cs typeface="Times New Roman" pitchFamily="18" charset="0"/>
              </a:rPr>
              <a:t>状态转换。</a:t>
            </a:r>
          </a:p>
        </p:txBody>
      </p:sp>
    </p:spTree>
    <p:extLst>
      <p:ext uri="{BB962C8B-B14F-4D97-AF65-F5344CB8AC3E}">
        <p14:creationId xmlns:p14="http://schemas.microsoft.com/office/powerpoint/2010/main" val="23120139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6"/>
                                        </p:tgtEl>
                                        <p:attrNameLst>
                                          <p:attrName>style.visibility</p:attrName>
                                        </p:attrNameLst>
                                      </p:cBhvr>
                                      <p:to>
                                        <p:strVal val="visible"/>
                                      </p:to>
                                    </p:set>
                                    <p:anim calcmode="lin" valueType="num">
                                      <p:cBhvr>
                                        <p:cTn id="12" dur="500" fill="hold"/>
                                        <p:tgtEl>
                                          <p:spTgt spid="6"/>
                                        </p:tgtEl>
                                        <p:attrNameLst>
                                          <p:attrName>ppt_w</p:attrName>
                                        </p:attrNameLst>
                                      </p:cBhvr>
                                      <p:tavLst>
                                        <p:tav tm="0">
                                          <p:val>
                                            <p:fltVal val="0"/>
                                          </p:val>
                                        </p:tav>
                                        <p:tav tm="100000">
                                          <p:val>
                                            <p:strVal val="#ppt_w"/>
                                          </p:val>
                                        </p:tav>
                                      </p:tavLst>
                                    </p:anim>
                                    <p:anim calcmode="lin" valueType="num">
                                      <p:cBhvr>
                                        <p:cTn id="13" dur="500" fill="hold"/>
                                        <p:tgtEl>
                                          <p:spTgt spid="6"/>
                                        </p:tgtEl>
                                        <p:attrNameLst>
                                          <p:attrName>ppt_h</p:attrName>
                                        </p:attrNameLst>
                                      </p:cBhvr>
                                      <p:tavLst>
                                        <p:tav tm="0">
                                          <p:val>
                                            <p:fltVal val="0"/>
                                          </p:val>
                                        </p:tav>
                                        <p:tav tm="100000">
                                          <p:val>
                                            <p:strVal val="#ppt_h"/>
                                          </p:val>
                                        </p:tav>
                                      </p:tavLst>
                                    </p:anim>
                                    <p:animEffect transition="in" filter="fade">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22" presetClass="entr" presetSubtype="1" fill="hold" nodeType="clickEffect">
                                  <p:stCondLst>
                                    <p:cond delay="0"/>
                                  </p:stCondLst>
                                  <p:childTnLst>
                                    <p:set>
                                      <p:cBhvr>
                                        <p:cTn id="18" dur="1" fill="hold">
                                          <p:stCondLst>
                                            <p:cond delay="0"/>
                                          </p:stCondLst>
                                        </p:cTn>
                                        <p:tgtEl>
                                          <p:spTgt spid="7">
                                            <p:txEl>
                                              <p:pRg st="0" end="0"/>
                                            </p:txEl>
                                          </p:spTgt>
                                        </p:tgtEl>
                                        <p:attrNameLst>
                                          <p:attrName>style.visibility</p:attrName>
                                        </p:attrNameLst>
                                      </p:cBhvr>
                                      <p:to>
                                        <p:strVal val="visible"/>
                                      </p:to>
                                    </p:set>
                                    <p:animEffect transition="in" filter="wipe(up)">
                                      <p:cBhvr>
                                        <p:cTn id="19" dur="500"/>
                                        <p:tgtEl>
                                          <p:spTgt spid="7">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lang="en-US" altLang="zh-CN" b="1" dirty="0">
                <a:latin typeface="楷体" pitchFamily="49" charset="-122"/>
                <a:ea typeface="楷体" pitchFamily="49" charset="-122"/>
              </a:rPr>
              <a:t>2</a:t>
            </a:r>
            <a:r>
              <a:rPr lang="zh-CN" altLang="en-US" b="1" dirty="0">
                <a:latin typeface="楷体" pitchFamily="49" charset="-122"/>
                <a:ea typeface="楷体" pitchFamily="49" charset="-122"/>
              </a:rPr>
              <a:t>）从动态模型导出测试用例</a:t>
            </a:r>
          </a:p>
        </p:txBody>
      </p:sp>
      <p:sp>
        <p:nvSpPr>
          <p:cNvPr id="5" name="内容占位符 4"/>
          <p:cNvSpPr>
            <a:spLocks noGrp="1"/>
          </p:cNvSpPr>
          <p:nvPr>
            <p:ph idx="1"/>
          </p:nvPr>
        </p:nvSpPr>
        <p:spPr>
          <a:xfrm>
            <a:off x="389436" y="1085852"/>
            <a:ext cx="8363938" cy="664797"/>
          </a:xfrm>
        </p:spPr>
        <p:txBody>
          <a:bodyPr/>
          <a:lstStyle/>
          <a:p>
            <a:r>
              <a:rPr lang="zh-CN" altLang="en-US" b="1" dirty="0">
                <a:latin typeface="楷体" pitchFamily="49" charset="-122"/>
                <a:ea typeface="楷体" pitchFamily="49" charset="-122"/>
              </a:rPr>
              <a:t>设计出的测试用例应该覆盖所有状态，也就是说，操作序列应该使得</a:t>
            </a:r>
            <a:r>
              <a:rPr lang="en-US" altLang="zh-CN" b="1" dirty="0">
                <a:latin typeface="楷体" pitchFamily="49" charset="-122"/>
                <a:ea typeface="楷体" pitchFamily="49" charset="-122"/>
              </a:rPr>
              <a:t>account</a:t>
            </a:r>
            <a:r>
              <a:rPr lang="zh-CN" altLang="en-US" b="1" dirty="0">
                <a:latin typeface="楷体" pitchFamily="49" charset="-122"/>
                <a:ea typeface="楷体" pitchFamily="49" charset="-122"/>
              </a:rPr>
              <a:t>类实例遍历所有允许的状态转换：</a:t>
            </a:r>
          </a:p>
        </p:txBody>
      </p:sp>
      <p:pic>
        <p:nvPicPr>
          <p:cNvPr id="6" name="Picture 3" descr="rj13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40054"/>
            <a:ext cx="4896147" cy="3137059"/>
          </a:xfrm>
          <a:prstGeom prst="rect">
            <a:avLst/>
          </a:prstGeom>
          <a:noFill/>
          <a:extLst>
            <a:ext uri="{909E8E84-426E-40DD-AFC4-6F175D3DCCD1}">
              <a14:hiddenFill xmlns:a14="http://schemas.microsoft.com/office/drawing/2010/main">
                <a:solidFill>
                  <a:srgbClr val="FFFFFF"/>
                </a:solidFill>
              </a14:hiddenFill>
            </a:ext>
          </a:extLst>
        </p:spPr>
      </p:pic>
      <p:sp>
        <p:nvSpPr>
          <p:cNvPr id="7" name="内容占位符 4"/>
          <p:cNvSpPr txBox="1">
            <a:spLocks/>
          </p:cNvSpPr>
          <p:nvPr/>
        </p:nvSpPr>
        <p:spPr>
          <a:xfrm>
            <a:off x="5436096" y="1850325"/>
            <a:ext cx="3672408" cy="3182410"/>
          </a:xfrm>
          <a:prstGeom prst="rect">
            <a:avLst/>
          </a:prstGeom>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r>
              <a:rPr lang="en-US" altLang="zh-CN" sz="2200" b="1" dirty="0">
                <a:latin typeface="Times New Roman" pitchFamily="18" charset="0"/>
                <a:cs typeface="Times New Roman" pitchFamily="18" charset="0"/>
              </a:rPr>
              <a:t>#s1:open·setupAccnt·deposit(initial)·withdraw(final)·close</a:t>
            </a:r>
          </a:p>
          <a:p>
            <a:r>
              <a:rPr lang="en-US" altLang="zh-CN" sz="2200" b="1" dirty="0">
                <a:latin typeface="Times New Roman" pitchFamily="18" charset="0"/>
                <a:cs typeface="Times New Roman" pitchFamily="18" charset="0"/>
              </a:rPr>
              <a:t>#s2:open·setupAccnt·deposit(initial)·</a:t>
            </a:r>
            <a:r>
              <a:rPr lang="en-US" altLang="zh-CN" sz="2200" b="1" dirty="0" err="1">
                <a:solidFill>
                  <a:srgbClr val="FFFF00"/>
                </a:solidFill>
                <a:latin typeface="Times New Roman" pitchFamily="18" charset="0"/>
                <a:cs typeface="Times New Roman" pitchFamily="18" charset="0"/>
              </a:rPr>
              <a:t>deposit·balance·credit·</a:t>
            </a:r>
            <a:r>
              <a:rPr lang="en-US" altLang="zh-CN" sz="2200" b="1" dirty="0" err="1">
                <a:latin typeface="Times New Roman" pitchFamily="18" charset="0"/>
                <a:cs typeface="Times New Roman" pitchFamily="18" charset="0"/>
              </a:rPr>
              <a:t>withdraw</a:t>
            </a:r>
            <a:r>
              <a:rPr lang="en-US" altLang="zh-CN" sz="2200" b="1" dirty="0">
                <a:latin typeface="Times New Roman" pitchFamily="18" charset="0"/>
                <a:cs typeface="Times New Roman" pitchFamily="18" charset="0"/>
              </a:rPr>
              <a:t>(final)·close</a:t>
            </a:r>
            <a:endParaRPr lang="zh-CN" altLang="en-US" sz="2200" b="1" dirty="0">
              <a:latin typeface="Times New Roman" pitchFamily="18" charset="0"/>
              <a:cs typeface="Times New Roman" pitchFamily="18" charset="0"/>
            </a:endParaRPr>
          </a:p>
          <a:p>
            <a:r>
              <a:rPr lang="en-US" altLang="zh-CN" sz="2200" b="1" dirty="0">
                <a:latin typeface="Times New Roman" pitchFamily="18" charset="0"/>
                <a:cs typeface="Times New Roman" pitchFamily="18" charset="0"/>
              </a:rPr>
              <a:t>#s3:open·setupAccnt·deposit(initial)·</a:t>
            </a:r>
            <a:r>
              <a:rPr lang="en-US" altLang="zh-CN" sz="2200" b="1" dirty="0" err="1">
                <a:solidFill>
                  <a:srgbClr val="FFFF00"/>
                </a:solidFill>
                <a:latin typeface="Times New Roman" pitchFamily="18" charset="0"/>
                <a:cs typeface="Times New Roman" pitchFamily="18" charset="0"/>
              </a:rPr>
              <a:t>deposit·withdraw·accntInfo·</a:t>
            </a:r>
            <a:r>
              <a:rPr lang="en-US" altLang="zh-CN" sz="2200" b="1" dirty="0" err="1">
                <a:latin typeface="Times New Roman" pitchFamily="18" charset="0"/>
                <a:cs typeface="Times New Roman" pitchFamily="18" charset="0"/>
              </a:rPr>
              <a:t>withdraw</a:t>
            </a:r>
            <a:r>
              <a:rPr lang="en-US" altLang="zh-CN" sz="2200" b="1" dirty="0">
                <a:latin typeface="Times New Roman" pitchFamily="18" charset="0"/>
                <a:cs typeface="Times New Roman" pitchFamily="18" charset="0"/>
              </a:rPr>
              <a:t>(final)·close</a:t>
            </a:r>
            <a:endParaRPr lang="zh-CN" altLang="en-US" sz="2200" b="1" dirty="0">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40318705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5">
                                            <p:txEl>
                                              <p:pRg st="0" end="0"/>
                                            </p:txEl>
                                          </p:spTgt>
                                        </p:tgtEl>
                                        <p:attrNameLst>
                                          <p:attrName>style.visibility</p:attrName>
                                        </p:attrNameLst>
                                      </p:cBhvr>
                                      <p:to>
                                        <p:strVal val="visible"/>
                                      </p:to>
                                    </p:set>
                                    <p:animEffect transition="in" filter="wipe(up)">
                                      <p:cBhvr>
                                        <p:cTn id="7" dur="500"/>
                                        <p:tgtEl>
                                          <p:spTgt spid="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7">
                                            <p:txEl>
                                              <p:pRg st="0" end="0"/>
                                            </p:txEl>
                                          </p:spTgt>
                                        </p:tgtEl>
                                        <p:attrNameLst>
                                          <p:attrName>style.visibility</p:attrName>
                                        </p:attrNameLst>
                                      </p:cBhvr>
                                      <p:to>
                                        <p:strVal val="visible"/>
                                      </p:to>
                                    </p:set>
                                    <p:animEffect transition="in" filter="wipe(up)">
                                      <p:cBhvr>
                                        <p:cTn id="12" dur="500"/>
                                        <p:tgtEl>
                                          <p:spTgt spid="7">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7">
                                            <p:txEl>
                                              <p:pRg st="1" end="1"/>
                                            </p:txEl>
                                          </p:spTgt>
                                        </p:tgtEl>
                                        <p:attrNameLst>
                                          <p:attrName>style.visibility</p:attrName>
                                        </p:attrNameLst>
                                      </p:cBhvr>
                                      <p:to>
                                        <p:strVal val="visible"/>
                                      </p:to>
                                    </p:set>
                                    <p:animEffect transition="in" filter="wipe(up)">
                                      <p:cBhvr>
                                        <p:cTn id="17" dur="500"/>
                                        <p:tgtEl>
                                          <p:spTgt spid="7">
                                            <p:txEl>
                                              <p:pRg st="1" end="1"/>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7">
                                            <p:txEl>
                                              <p:pRg st="2" end="2"/>
                                            </p:txEl>
                                          </p:spTgt>
                                        </p:tgtEl>
                                        <p:attrNameLst>
                                          <p:attrName>style.visibility</p:attrName>
                                        </p:attrNameLst>
                                      </p:cBhvr>
                                      <p:to>
                                        <p:strVal val="visible"/>
                                      </p:to>
                                    </p:set>
                                    <p:animEffect transition="in" filter="wipe(up)">
                                      <p:cBhvr>
                                        <p:cTn id="22" dur="500"/>
                                        <p:tgtEl>
                                          <p:spTgt spid="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a:latin typeface="楷体" pitchFamily="49" charset="-122"/>
                <a:ea typeface="楷体" pitchFamily="49" charset="-122"/>
              </a:rPr>
              <a:t>总结</a:t>
            </a:r>
            <a:endParaRPr lang="zh-CN" altLang="en-US" b="1" dirty="0">
              <a:latin typeface="楷体" pitchFamily="49" charset="-122"/>
              <a:ea typeface="楷体" pitchFamily="49" charset="-122"/>
            </a:endParaRPr>
          </a:p>
        </p:txBody>
      </p:sp>
      <p:sp>
        <p:nvSpPr>
          <p:cNvPr id="19" name="矩形 18"/>
          <p:cNvSpPr/>
          <p:nvPr/>
        </p:nvSpPr>
        <p:spPr>
          <a:xfrm>
            <a:off x="428596" y="928676"/>
            <a:ext cx="8358246" cy="1384995"/>
          </a:xfrm>
          <a:prstGeom prst="rect">
            <a:avLst/>
          </a:prstGeom>
        </p:spPr>
        <p:txBody>
          <a:bodyPr wrap="square">
            <a:spAutoFit/>
          </a:bodyPr>
          <a:lstStyle/>
          <a:p>
            <a:r>
              <a:rPr lang="zh-CN" altLang="en-US" sz="2800" b="1" dirty="0">
                <a:latin typeface="楷体" pitchFamily="49" charset="-122"/>
                <a:ea typeface="楷体" pitchFamily="49" charset="-122"/>
              </a:rPr>
              <a:t>面向对象实现主要包括两项工作： 把面向对象设计结果翻译成用某种程序语言书写的面向对象程序；测试并调试面向对象的程序。</a:t>
            </a:r>
          </a:p>
        </p:txBody>
      </p:sp>
      <p:grpSp>
        <p:nvGrpSpPr>
          <p:cNvPr id="3" name="Group 4"/>
          <p:cNvGrpSpPr/>
          <p:nvPr/>
        </p:nvGrpSpPr>
        <p:grpSpPr>
          <a:xfrm>
            <a:off x="642910" y="2495902"/>
            <a:ext cx="1894626" cy="1635268"/>
            <a:chOff x="708848" y="1820882"/>
            <a:chExt cx="3429000" cy="2791497"/>
          </a:xfrm>
        </p:grpSpPr>
        <p:sp>
          <p:nvSpPr>
            <p:cNvPr id="5"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4" y="2637933"/>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程序设计</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语言</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4" name="Group 4"/>
          <p:cNvGrpSpPr/>
          <p:nvPr/>
        </p:nvGrpSpPr>
        <p:grpSpPr>
          <a:xfrm>
            <a:off x="2606949" y="2492653"/>
            <a:ext cx="1894626" cy="1635268"/>
            <a:chOff x="708848" y="1820882"/>
            <a:chExt cx="3429000" cy="2791497"/>
          </a:xfrm>
        </p:grpSpPr>
        <p:sp>
          <p:nvSpPr>
            <p:cNvPr id="8"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9" name="Content Placeholder 4"/>
            <p:cNvSpPr txBox="1">
              <a:spLocks/>
            </p:cNvSpPr>
            <p:nvPr/>
          </p:nvSpPr>
          <p:spPr>
            <a:xfrm>
              <a:off x="971134" y="25491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程序设计</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风格</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7" name="Group 4"/>
          <p:cNvGrpSpPr/>
          <p:nvPr/>
        </p:nvGrpSpPr>
        <p:grpSpPr>
          <a:xfrm>
            <a:off x="4570988" y="2489404"/>
            <a:ext cx="1894626" cy="1635268"/>
            <a:chOff x="708848" y="1820882"/>
            <a:chExt cx="3429000" cy="2791497"/>
          </a:xfrm>
        </p:grpSpPr>
        <p:sp>
          <p:nvSpPr>
            <p:cNvPr id="11"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2" name="Content Placeholder 4"/>
            <p:cNvSpPr txBox="1">
              <a:spLocks/>
            </p:cNvSpPr>
            <p:nvPr/>
          </p:nvSpPr>
          <p:spPr>
            <a:xfrm>
              <a:off x="971134" y="2554654"/>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测试</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策略</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0" name="Group 4"/>
          <p:cNvGrpSpPr/>
          <p:nvPr/>
        </p:nvGrpSpPr>
        <p:grpSpPr>
          <a:xfrm>
            <a:off x="6535026" y="2484055"/>
            <a:ext cx="1894626" cy="1635268"/>
            <a:chOff x="708848" y="1820882"/>
            <a:chExt cx="3429000" cy="2791497"/>
          </a:xfrm>
        </p:grpSpPr>
        <p:sp>
          <p:nvSpPr>
            <p:cNvPr id="14"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5" name="Content Placeholder 4"/>
            <p:cNvSpPr txBox="1">
              <a:spLocks/>
            </p:cNvSpPr>
            <p:nvPr/>
          </p:nvSpPr>
          <p:spPr>
            <a:xfrm>
              <a:off x="971134" y="2522708"/>
              <a:ext cx="2895599" cy="113484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a:gradFill>
                    <a:gsLst>
                      <a:gs pos="0">
                        <a:srgbClr val="FFFFFF"/>
                      </a:gs>
                      <a:gs pos="86000">
                        <a:srgbClr val="FFFFFF"/>
                      </a:gs>
                    </a:gsLst>
                    <a:lin ang="5400000" scaled="0"/>
                  </a:gradFill>
                  <a:latin typeface="楷体" pitchFamily="49" charset="-122"/>
                  <a:ea typeface="楷体" pitchFamily="49" charset="-122"/>
                </a:rPr>
                <a:t>设计</a:t>
              </a:r>
              <a:br>
                <a:rPr lang="en-US" altLang="zh-CN" sz="2400" b="1" dirty="0">
                  <a:gradFill>
                    <a:gsLst>
                      <a:gs pos="0">
                        <a:srgbClr val="FFFFFF"/>
                      </a:gs>
                      <a:gs pos="86000">
                        <a:srgbClr val="FFFFFF"/>
                      </a:gs>
                    </a:gsLst>
                    <a:lin ang="5400000" scaled="0"/>
                  </a:gradFill>
                  <a:latin typeface="楷体" pitchFamily="49" charset="-122"/>
                  <a:ea typeface="楷体" pitchFamily="49" charset="-122"/>
                </a:rPr>
              </a:br>
              <a:r>
                <a:rPr lang="zh-CN" altLang="en-US" sz="2400" b="1" dirty="0">
                  <a:gradFill>
                    <a:gsLst>
                      <a:gs pos="0">
                        <a:srgbClr val="FFFFFF"/>
                      </a:gs>
                      <a:gs pos="86000">
                        <a:srgbClr val="FFFFFF"/>
                      </a:gs>
                    </a:gsLst>
                    <a:lin ang="5400000" scaled="0"/>
                  </a:gradFill>
                  <a:latin typeface="楷体" pitchFamily="49" charset="-122"/>
                  <a:ea typeface="楷体" pitchFamily="49" charset="-122"/>
                </a:rPr>
                <a:t>测试用例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500340978"/>
      </p:ext>
    </p:extLst>
  </p:cSld>
  <p:clrMapOvr>
    <a:masterClrMapping/>
  </p:clrMapOvr>
  <p:transition>
    <p:fade/>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a:effectLst>
                  <a:outerShdw blurRad="38100" dist="38100" dir="2700000" algn="tl">
                    <a:srgbClr val="000000"/>
                  </a:outerShdw>
                </a:effectLst>
              </a:rPr>
              <a:t>本章结束</a:t>
            </a: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a:effectLst>
                  <a:outerShdw blurRad="38100" dist="38100" dir="2700000" algn="tl">
                    <a:srgbClr val="000000"/>
                  </a:outerShdw>
                </a:effectLst>
                <a:latin typeface="楷体" pitchFamily="49" charset="-122"/>
                <a:ea typeface="楷体" pitchFamily="49" charset="-122"/>
                <a:cs typeface="+mj-cs"/>
              </a:rPr>
              <a:t>软件工程</a:t>
            </a: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1793287707"/>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11.1.2</a:t>
            </a:r>
            <a:r>
              <a:rPr lang="zh-CN" altLang="en-US" b="1" dirty="0">
                <a:latin typeface="楷体" pitchFamily="49" charset="-122"/>
                <a:ea typeface="楷体" pitchFamily="49" charset="-122"/>
              </a:rPr>
              <a:t>面向对象语言的技术特点</a:t>
            </a:r>
            <a:endParaRPr lang="zh-CN" altLang="en-US" dirty="0"/>
          </a:p>
        </p:txBody>
      </p:sp>
      <p:sp>
        <p:nvSpPr>
          <p:cNvPr id="3" name="内容占位符 2"/>
          <p:cNvSpPr>
            <a:spLocks noGrp="1"/>
          </p:cNvSpPr>
          <p:nvPr>
            <p:ph idx="1"/>
          </p:nvPr>
        </p:nvSpPr>
        <p:spPr>
          <a:xfrm>
            <a:off x="389436" y="857238"/>
            <a:ext cx="8363938" cy="4278094"/>
          </a:xfrm>
        </p:spPr>
        <p:txBody>
          <a:bodyPr/>
          <a:lstStyle/>
          <a:p>
            <a:pPr defTabSz="685637" fontAlgn="base">
              <a:lnSpc>
                <a:spcPct val="100000"/>
              </a:lnSpc>
              <a:spcBef>
                <a:spcPct val="0"/>
              </a:spcBef>
              <a:spcAft>
                <a:spcPct val="0"/>
              </a:spcAft>
            </a:pPr>
            <a:r>
              <a:rPr lang="zh-CN" altLang="en-US" sz="2800" b="1" dirty="0">
                <a:solidFill>
                  <a:schemeClr val="tx1"/>
                </a:solidFill>
                <a:latin typeface="楷体" pitchFamily="49" charset="-122"/>
                <a:ea typeface="楷体" pitchFamily="49" charset="-122"/>
              </a:rPr>
              <a:t>选择面向对象语言时应该着重考察的一些技术特点：</a:t>
            </a:r>
            <a:endParaRPr lang="en-US" altLang="zh-CN" sz="28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500" b="1" dirty="0">
                <a:solidFill>
                  <a:schemeClr val="tx1"/>
                </a:solidFill>
                <a:latin typeface="楷体" pitchFamily="49" charset="-122"/>
                <a:ea typeface="楷体" pitchFamily="49" charset="-122"/>
              </a:rPr>
              <a:t>支持类与对象概念的机制</a:t>
            </a:r>
            <a:endParaRPr lang="en-US" altLang="zh-CN" sz="25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500" b="1" dirty="0">
                <a:solidFill>
                  <a:schemeClr val="tx1"/>
                </a:solidFill>
                <a:latin typeface="楷体" pitchFamily="49" charset="-122"/>
                <a:ea typeface="楷体" pitchFamily="49" charset="-122"/>
              </a:rPr>
              <a:t>实现整体</a:t>
            </a:r>
            <a:r>
              <a:rPr lang="en-US" altLang="zh-CN"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部分结构的机制</a:t>
            </a:r>
            <a:endParaRPr lang="en-US" altLang="zh-CN" sz="25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500" b="1" dirty="0">
                <a:solidFill>
                  <a:schemeClr val="tx1"/>
                </a:solidFill>
                <a:latin typeface="楷体" pitchFamily="49" charset="-122"/>
                <a:ea typeface="楷体" pitchFamily="49" charset="-122"/>
              </a:rPr>
              <a:t>实现一般</a:t>
            </a:r>
            <a:r>
              <a:rPr lang="en-US" altLang="zh-CN" sz="2500" b="1" dirty="0">
                <a:solidFill>
                  <a:schemeClr val="tx1"/>
                </a:solidFill>
                <a:latin typeface="楷体" pitchFamily="49" charset="-122"/>
                <a:ea typeface="楷体" pitchFamily="49" charset="-122"/>
              </a:rPr>
              <a:t>-</a:t>
            </a:r>
            <a:r>
              <a:rPr lang="zh-CN" altLang="en-US" sz="2500" b="1" dirty="0">
                <a:solidFill>
                  <a:schemeClr val="tx1"/>
                </a:solidFill>
                <a:latin typeface="楷体" pitchFamily="49" charset="-122"/>
                <a:ea typeface="楷体" pitchFamily="49" charset="-122"/>
              </a:rPr>
              <a:t>特殊结构的机制</a:t>
            </a:r>
            <a:endParaRPr lang="en-US" altLang="zh-CN" sz="25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500" b="1" dirty="0">
                <a:solidFill>
                  <a:schemeClr val="tx1"/>
                </a:solidFill>
                <a:latin typeface="楷体" pitchFamily="49" charset="-122"/>
                <a:ea typeface="楷体" pitchFamily="49" charset="-122"/>
              </a:rPr>
              <a:t>实现属性和服务的机制</a:t>
            </a:r>
            <a:endParaRPr lang="en-US" altLang="zh-CN" sz="25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500" b="1" dirty="0">
                <a:solidFill>
                  <a:schemeClr val="tx1"/>
                </a:solidFill>
                <a:latin typeface="楷体" pitchFamily="49" charset="-122"/>
                <a:ea typeface="楷体" pitchFamily="49" charset="-122"/>
              </a:rPr>
              <a:t>类型检查：弱类型，强类型</a:t>
            </a:r>
            <a:endParaRPr lang="en-US" altLang="zh-CN" sz="25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500" b="1" dirty="0">
                <a:solidFill>
                  <a:schemeClr val="tx1"/>
                </a:solidFill>
                <a:latin typeface="楷体" pitchFamily="49" charset="-122"/>
                <a:ea typeface="楷体" pitchFamily="49" charset="-122"/>
              </a:rPr>
              <a:t>类库</a:t>
            </a:r>
            <a:endParaRPr lang="en-US" altLang="zh-CN" sz="25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500" b="1" dirty="0">
                <a:solidFill>
                  <a:schemeClr val="tx1"/>
                </a:solidFill>
                <a:latin typeface="楷体" pitchFamily="49" charset="-122"/>
                <a:ea typeface="楷体" pitchFamily="49" charset="-122"/>
              </a:rPr>
              <a:t>效率</a:t>
            </a:r>
            <a:endParaRPr lang="en-US" altLang="zh-CN" sz="25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500" b="1" dirty="0">
                <a:solidFill>
                  <a:schemeClr val="tx1"/>
                </a:solidFill>
                <a:latin typeface="楷体" pitchFamily="49" charset="-122"/>
                <a:ea typeface="楷体" pitchFamily="49" charset="-122"/>
              </a:rPr>
              <a:t>持久保存对象</a:t>
            </a:r>
            <a:endParaRPr lang="en-US" altLang="zh-CN" sz="25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500" b="1" dirty="0">
                <a:solidFill>
                  <a:schemeClr val="tx1"/>
                </a:solidFill>
                <a:latin typeface="楷体" pitchFamily="49" charset="-122"/>
                <a:ea typeface="楷体" pitchFamily="49" charset="-122"/>
              </a:rPr>
              <a:t>参数化类</a:t>
            </a:r>
            <a:endParaRPr lang="en-US" altLang="zh-CN" sz="2500" b="1" dirty="0">
              <a:solidFill>
                <a:schemeClr val="tx1"/>
              </a:solidFill>
              <a:latin typeface="楷体" pitchFamily="49" charset="-122"/>
              <a:ea typeface="楷体" pitchFamily="49" charset="-122"/>
            </a:endParaRPr>
          </a:p>
          <a:p>
            <a:pPr lvl="1" defTabSz="685637" fontAlgn="base">
              <a:lnSpc>
                <a:spcPct val="100000"/>
              </a:lnSpc>
              <a:spcBef>
                <a:spcPct val="0"/>
              </a:spcBef>
              <a:spcAft>
                <a:spcPct val="0"/>
              </a:spcAft>
            </a:pPr>
            <a:r>
              <a:rPr lang="zh-CN" altLang="en-US" sz="2500" b="1" dirty="0">
                <a:solidFill>
                  <a:schemeClr val="tx1"/>
                </a:solidFill>
                <a:latin typeface="楷体" pitchFamily="49" charset="-122"/>
                <a:ea typeface="楷体" pitchFamily="49" charset="-122"/>
              </a:rPr>
              <a:t>开发环境</a:t>
            </a:r>
            <a:endParaRPr lang="en-US" altLang="zh-CN" sz="2500" b="1" dirty="0">
              <a:solidFill>
                <a:schemeClr val="tx1"/>
              </a:solidFill>
              <a:latin typeface="楷体" pitchFamily="49" charset="-122"/>
              <a:ea typeface="楷体" pitchFamily="49" charset="-122"/>
            </a:endParaRP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1" fill="hold" nodeType="clickEffect">
                                  <p:stCondLst>
                                    <p:cond delay="0"/>
                                  </p:stCondLst>
                                  <p:childTnLst>
                                    <p:set>
                                      <p:cBhvr>
                                        <p:cTn id="31" dur="1" fill="hold">
                                          <p:stCondLst>
                                            <p:cond delay="0"/>
                                          </p:stCondLst>
                                        </p:cTn>
                                        <p:tgtEl>
                                          <p:spTgt spid="3">
                                            <p:txEl>
                                              <p:pRg st="5" end="5"/>
                                            </p:txEl>
                                          </p:spTgt>
                                        </p:tgtEl>
                                        <p:attrNameLst>
                                          <p:attrName>style.visibility</p:attrName>
                                        </p:attrNameLst>
                                      </p:cBhvr>
                                      <p:to>
                                        <p:strVal val="visible"/>
                                      </p:to>
                                    </p:set>
                                    <p:animEffect transition="in" filter="wipe(up)">
                                      <p:cBhvr>
                                        <p:cTn id="32" dur="500"/>
                                        <p:tgtEl>
                                          <p:spTgt spid="3">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2" presetClass="entr" presetSubtype="1"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Effect transition="in" filter="wipe(up)">
                                      <p:cBhvr>
                                        <p:cTn id="37" dur="500"/>
                                        <p:tgtEl>
                                          <p:spTgt spid="3">
                                            <p:txEl>
                                              <p:pRg st="6" end="6"/>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22" presetClass="entr" presetSubtype="1" fill="hold" nodeType="clickEffect">
                                  <p:stCondLst>
                                    <p:cond delay="0"/>
                                  </p:stCondLst>
                                  <p:childTnLst>
                                    <p:set>
                                      <p:cBhvr>
                                        <p:cTn id="41" dur="1" fill="hold">
                                          <p:stCondLst>
                                            <p:cond delay="0"/>
                                          </p:stCondLst>
                                        </p:cTn>
                                        <p:tgtEl>
                                          <p:spTgt spid="3">
                                            <p:txEl>
                                              <p:pRg st="7" end="7"/>
                                            </p:txEl>
                                          </p:spTgt>
                                        </p:tgtEl>
                                        <p:attrNameLst>
                                          <p:attrName>style.visibility</p:attrName>
                                        </p:attrNameLst>
                                      </p:cBhvr>
                                      <p:to>
                                        <p:strVal val="visible"/>
                                      </p:to>
                                    </p:set>
                                    <p:animEffect transition="in" filter="wipe(up)">
                                      <p:cBhvr>
                                        <p:cTn id="42" dur="500"/>
                                        <p:tgtEl>
                                          <p:spTgt spid="3">
                                            <p:txEl>
                                              <p:pRg st="7" end="7"/>
                                            </p:txEl>
                                          </p:spTgt>
                                        </p:tgtEl>
                                      </p:cBhvr>
                                    </p:animEffect>
                                  </p:childTnLst>
                                </p:cTn>
                              </p:par>
                            </p:childTnLst>
                          </p:cTn>
                        </p:par>
                      </p:childTnLst>
                    </p:cTn>
                  </p:par>
                  <p:par>
                    <p:cTn id="43" fill="hold">
                      <p:stCondLst>
                        <p:cond delay="indefinite"/>
                      </p:stCondLst>
                      <p:childTnLst>
                        <p:par>
                          <p:cTn id="44" fill="hold">
                            <p:stCondLst>
                              <p:cond delay="0"/>
                            </p:stCondLst>
                            <p:childTnLst>
                              <p:par>
                                <p:cTn id="45" presetID="22" presetClass="entr" presetSubtype="1" fill="hold" nodeType="clickEffect">
                                  <p:stCondLst>
                                    <p:cond delay="0"/>
                                  </p:stCondLst>
                                  <p:childTnLst>
                                    <p:set>
                                      <p:cBhvr>
                                        <p:cTn id="46" dur="1" fill="hold">
                                          <p:stCondLst>
                                            <p:cond delay="0"/>
                                          </p:stCondLst>
                                        </p:cTn>
                                        <p:tgtEl>
                                          <p:spTgt spid="3">
                                            <p:txEl>
                                              <p:pRg st="8" end="8"/>
                                            </p:txEl>
                                          </p:spTgt>
                                        </p:tgtEl>
                                        <p:attrNameLst>
                                          <p:attrName>style.visibility</p:attrName>
                                        </p:attrNameLst>
                                      </p:cBhvr>
                                      <p:to>
                                        <p:strVal val="visible"/>
                                      </p:to>
                                    </p:set>
                                    <p:animEffect transition="in" filter="wipe(up)">
                                      <p:cBhvr>
                                        <p:cTn id="47" dur="500"/>
                                        <p:tgtEl>
                                          <p:spTgt spid="3">
                                            <p:txEl>
                                              <p:pRg st="8" end="8"/>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22" presetClass="entr" presetSubtype="1" fill="hold" nodeType="clickEffect">
                                  <p:stCondLst>
                                    <p:cond delay="0"/>
                                  </p:stCondLst>
                                  <p:childTnLst>
                                    <p:set>
                                      <p:cBhvr>
                                        <p:cTn id="51" dur="1" fill="hold">
                                          <p:stCondLst>
                                            <p:cond delay="0"/>
                                          </p:stCondLst>
                                        </p:cTn>
                                        <p:tgtEl>
                                          <p:spTgt spid="3">
                                            <p:txEl>
                                              <p:pRg st="9" end="9"/>
                                            </p:txEl>
                                          </p:spTgt>
                                        </p:tgtEl>
                                        <p:attrNameLst>
                                          <p:attrName>style.visibility</p:attrName>
                                        </p:attrNameLst>
                                      </p:cBhvr>
                                      <p:to>
                                        <p:strVal val="visible"/>
                                      </p:to>
                                    </p:set>
                                    <p:animEffect transition="in" filter="wipe(up)">
                                      <p:cBhvr>
                                        <p:cTn id="52" dur="500"/>
                                        <p:tgtEl>
                                          <p:spTgt spid="3">
                                            <p:txEl>
                                              <p:pRg st="9" end="9"/>
                                            </p:txEl>
                                          </p:spTgt>
                                        </p:tgtEl>
                                      </p:cBhvr>
                                    </p:animEffect>
                                  </p:childTnLst>
                                </p:cTn>
                              </p:par>
                            </p:childTnLst>
                          </p:cTn>
                        </p:par>
                      </p:childTnLst>
                    </p:cTn>
                  </p:par>
                  <p:par>
                    <p:cTn id="53" fill="hold">
                      <p:stCondLst>
                        <p:cond delay="indefinite"/>
                      </p:stCondLst>
                      <p:childTnLst>
                        <p:par>
                          <p:cTn id="54" fill="hold">
                            <p:stCondLst>
                              <p:cond delay="0"/>
                            </p:stCondLst>
                            <p:childTnLst>
                              <p:par>
                                <p:cTn id="55" presetID="22" presetClass="entr" presetSubtype="1" fill="hold" nodeType="clickEffect">
                                  <p:stCondLst>
                                    <p:cond delay="0"/>
                                  </p:stCondLst>
                                  <p:childTnLst>
                                    <p:set>
                                      <p:cBhvr>
                                        <p:cTn id="56" dur="1" fill="hold">
                                          <p:stCondLst>
                                            <p:cond delay="0"/>
                                          </p:stCondLst>
                                        </p:cTn>
                                        <p:tgtEl>
                                          <p:spTgt spid="3">
                                            <p:txEl>
                                              <p:pRg st="10" end="10"/>
                                            </p:txEl>
                                          </p:spTgt>
                                        </p:tgtEl>
                                        <p:attrNameLst>
                                          <p:attrName>style.visibility</p:attrName>
                                        </p:attrNameLst>
                                      </p:cBhvr>
                                      <p:to>
                                        <p:strVal val="visible"/>
                                      </p:to>
                                    </p:set>
                                    <p:animEffect transition="in" filter="wipe(up)">
                                      <p:cBhvr>
                                        <p:cTn id="57" dur="500"/>
                                        <p:tgtEl>
                                          <p:spTgt spid="3">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altLang="zh-CN" b="1" dirty="0">
                <a:latin typeface="楷体" pitchFamily="49" charset="-122"/>
                <a:ea typeface="楷体" pitchFamily="49" charset="-122"/>
              </a:rPr>
              <a:t>11.1.3 </a:t>
            </a:r>
            <a:r>
              <a:rPr lang="zh-CN" altLang="en-US" b="1" dirty="0">
                <a:latin typeface="楷体" pitchFamily="49" charset="-122"/>
                <a:ea typeface="楷体" pitchFamily="49" charset="-122"/>
              </a:rPr>
              <a:t>选择面向对象语言</a:t>
            </a:r>
            <a:endParaRPr lang="zh-CN" altLang="en-US" dirty="0"/>
          </a:p>
        </p:txBody>
      </p:sp>
      <p:graphicFrame>
        <p:nvGraphicFramePr>
          <p:cNvPr id="5" name="内容占位符 4"/>
          <p:cNvGraphicFramePr>
            <a:graphicFrameLocks noGrp="1"/>
          </p:cNvGraphicFramePr>
          <p:nvPr>
            <p:ph idx="1"/>
          </p:nvPr>
        </p:nvGraphicFramePr>
        <p:xfrm>
          <a:off x="388938" y="1085850"/>
          <a:ext cx="8397904" cy="391479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1</a:t>
            </a:r>
            <a:r>
              <a:rPr lang="zh-CN" altLang="en-US" b="1" dirty="0">
                <a:latin typeface="楷体" pitchFamily="49" charset="-122"/>
                <a:ea typeface="楷体" pitchFamily="49" charset="-122"/>
              </a:rPr>
              <a:t>）将来是否占主导地位</a:t>
            </a:r>
          </a:p>
        </p:txBody>
      </p:sp>
      <p:sp>
        <p:nvSpPr>
          <p:cNvPr id="3" name="内容占位符 2"/>
          <p:cNvSpPr>
            <a:spLocks noGrp="1"/>
          </p:cNvSpPr>
          <p:nvPr>
            <p:ph idx="1"/>
          </p:nvPr>
        </p:nvSpPr>
        <p:spPr>
          <a:xfrm>
            <a:off x="389436" y="1085852"/>
            <a:ext cx="8363938" cy="3662541"/>
          </a:xfrm>
        </p:spPr>
        <p:txBody>
          <a:bodyPr/>
          <a:lstStyle/>
          <a:p>
            <a:r>
              <a:rPr lang="zh-CN" altLang="en-US" sz="2800" b="1" dirty="0">
                <a:solidFill>
                  <a:schemeClr val="tx1"/>
                </a:solidFill>
                <a:latin typeface="楷体" pitchFamily="49" charset="-122"/>
                <a:ea typeface="楷体" pitchFamily="49" charset="-122"/>
              </a:rPr>
              <a:t>在若干年以后，哪种面向对象的程序设计语言将占主导地位呢</a:t>
            </a:r>
            <a:r>
              <a:rPr lang="en-US" altLang="zh-CN" sz="2800" b="1" dirty="0">
                <a:solidFill>
                  <a:schemeClr val="tx1"/>
                </a:solidFill>
                <a:latin typeface="楷体" pitchFamily="49" charset="-122"/>
                <a:ea typeface="楷体" pitchFamily="49" charset="-122"/>
              </a:rPr>
              <a:t>?</a:t>
            </a:r>
            <a:r>
              <a:rPr lang="zh-CN" altLang="en-US" sz="2800" b="1" dirty="0">
                <a:solidFill>
                  <a:schemeClr val="tx1"/>
                </a:solidFill>
                <a:latin typeface="楷体" pitchFamily="49" charset="-122"/>
                <a:ea typeface="楷体" pitchFamily="49" charset="-122"/>
              </a:rPr>
              <a:t>为了使自己的产品在若干年后仍然具有很强的生命力，人们可能希望采用将来占主导地位的语言编程。</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根据目前占有的市场份额，以及专业书刊和学术会议上所做的分析、评价，人们往往能够对未来哪种面向对象语言将占据主导地位做出预测。</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但是，最终决定选用哪种面向对象语言的实际因素，往往是诸如成本之类的经济因素而不是技术因素。</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2</a:t>
            </a:r>
            <a:r>
              <a:rPr lang="zh-CN" altLang="en-US" b="1" dirty="0">
                <a:latin typeface="楷体" pitchFamily="49" charset="-122"/>
                <a:ea typeface="楷体" pitchFamily="49" charset="-122"/>
              </a:rPr>
              <a:t>）可重用性</a:t>
            </a:r>
          </a:p>
        </p:txBody>
      </p:sp>
      <p:sp>
        <p:nvSpPr>
          <p:cNvPr id="3" name="内容占位符 2"/>
          <p:cNvSpPr>
            <a:spLocks noGrp="1"/>
          </p:cNvSpPr>
          <p:nvPr>
            <p:ph idx="1"/>
          </p:nvPr>
        </p:nvSpPr>
        <p:spPr>
          <a:xfrm>
            <a:off x="389436" y="1085852"/>
            <a:ext cx="8363938" cy="1637371"/>
          </a:xfrm>
        </p:spPr>
        <p:txBody>
          <a:bodyPr/>
          <a:lstStyle/>
          <a:p>
            <a:r>
              <a:rPr lang="zh-CN" altLang="en-US" sz="2800" b="1" dirty="0">
                <a:solidFill>
                  <a:schemeClr val="tx1"/>
                </a:solidFill>
                <a:latin typeface="楷体" pitchFamily="49" charset="-122"/>
                <a:ea typeface="楷体" pitchFamily="49" charset="-122"/>
              </a:rPr>
              <a:t>采用面向对象方法开发软件的基本目的和主要优点，是通过重用提高软件生产率。</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因此，应该优先选用能够最完整、最准确地表达问题域语义的面向对象语言。</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3</a:t>
            </a:r>
            <a:r>
              <a:rPr lang="zh-CN" altLang="en-US" b="1" dirty="0">
                <a:latin typeface="楷体" pitchFamily="49" charset="-122"/>
                <a:ea typeface="楷体" pitchFamily="49" charset="-122"/>
              </a:rPr>
              <a:t>）类库和开发环境</a:t>
            </a:r>
          </a:p>
        </p:txBody>
      </p:sp>
      <p:sp>
        <p:nvSpPr>
          <p:cNvPr id="3" name="内容占位符 2"/>
          <p:cNvSpPr>
            <a:spLocks noGrp="1"/>
          </p:cNvSpPr>
          <p:nvPr>
            <p:ph idx="1"/>
          </p:nvPr>
        </p:nvSpPr>
        <p:spPr>
          <a:xfrm>
            <a:off x="389436" y="1085852"/>
            <a:ext cx="8363938" cy="3662541"/>
          </a:xfrm>
        </p:spPr>
        <p:txBody>
          <a:bodyPr/>
          <a:lstStyle/>
          <a:p>
            <a:r>
              <a:rPr lang="zh-CN" altLang="en-US" sz="2800" b="1" dirty="0">
                <a:solidFill>
                  <a:schemeClr val="tx1"/>
                </a:solidFill>
                <a:latin typeface="楷体" pitchFamily="49" charset="-122"/>
                <a:ea typeface="楷体" pitchFamily="49" charset="-122"/>
              </a:rPr>
              <a:t>开发语言、开发环境和类库这</a:t>
            </a:r>
            <a:r>
              <a:rPr lang="en-US" altLang="zh-CN" sz="2800" b="1" dirty="0">
                <a:solidFill>
                  <a:schemeClr val="tx1"/>
                </a:solidFill>
                <a:latin typeface="楷体" pitchFamily="49" charset="-122"/>
                <a:ea typeface="楷体" pitchFamily="49" charset="-122"/>
              </a:rPr>
              <a:t>3</a:t>
            </a:r>
            <a:r>
              <a:rPr lang="zh-CN" altLang="en-US" sz="2800" b="1" dirty="0">
                <a:solidFill>
                  <a:schemeClr val="tx1"/>
                </a:solidFill>
                <a:latin typeface="楷体" pitchFamily="49" charset="-122"/>
                <a:ea typeface="楷体" pitchFamily="49" charset="-122"/>
              </a:rPr>
              <a:t>个因素综合起来，共同决定了可重用性。</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考虑类库的时候，不仅应该考虑是否提供了类库，还应该考虑类库中提供了哪些有价值的类。随着类库的日益成熟和丰富，在开发新应用系统时，需要开发人员自己编写的代码将越来越少。</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便于积累可重用的类和重用已有的类，在开发环境中，还应该提供使用方便的类库编辑工具和浏览工具。其中的类库浏览工具应该具有强大的联想功能。</a:t>
            </a:r>
            <a:endParaRPr lang="zh-CN" altLang="en-US" dirty="0"/>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a:latin typeface="楷体" pitchFamily="49" charset="-122"/>
                <a:ea typeface="楷体" pitchFamily="49" charset="-122"/>
              </a:rPr>
              <a:t>（</a:t>
            </a:r>
            <a:r>
              <a:rPr altLang="zh-CN" b="1" dirty="0">
                <a:latin typeface="楷体" pitchFamily="49" charset="-122"/>
                <a:ea typeface="楷体" pitchFamily="49" charset="-122"/>
              </a:rPr>
              <a:t>4</a:t>
            </a:r>
            <a:r>
              <a:rPr lang="zh-CN" altLang="en-US" b="1" dirty="0">
                <a:latin typeface="楷体" pitchFamily="49" charset="-122"/>
                <a:ea typeface="楷体" pitchFamily="49" charset="-122"/>
              </a:rPr>
              <a:t>）其他因素</a:t>
            </a:r>
          </a:p>
        </p:txBody>
      </p:sp>
      <p:sp>
        <p:nvSpPr>
          <p:cNvPr id="3" name="内容占位符 2"/>
          <p:cNvSpPr>
            <a:spLocks noGrp="1"/>
          </p:cNvSpPr>
          <p:nvPr>
            <p:ph idx="1"/>
          </p:nvPr>
        </p:nvSpPr>
        <p:spPr>
          <a:xfrm>
            <a:off x="389436" y="1085852"/>
            <a:ext cx="8363938" cy="3059299"/>
          </a:xfrm>
        </p:spPr>
        <p:txBody>
          <a:bodyPr/>
          <a:lstStyle/>
          <a:p>
            <a:r>
              <a:rPr lang="zh-CN" altLang="en-US" sz="2800" b="1" dirty="0">
                <a:solidFill>
                  <a:schemeClr val="tx1"/>
                </a:solidFill>
                <a:latin typeface="楷体" pitchFamily="49" charset="-122"/>
                <a:ea typeface="楷体" pitchFamily="49" charset="-122"/>
              </a:rPr>
              <a:t>对用户学习面向对象分析、设计和编码技术所能提供的培训服务；</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在使用这个面向对象语言期间能提供的技术支持；</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能提供给开发人员使用的开发工具、开发平台、发行平台；</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对机器性能和内存的需求；</a:t>
            </a:r>
            <a:endParaRPr lang="en-US" altLang="zh-CN" sz="2800" b="1" dirty="0">
              <a:solidFill>
                <a:schemeClr val="tx1"/>
              </a:solidFill>
              <a:latin typeface="楷体" pitchFamily="49" charset="-122"/>
              <a:ea typeface="楷体" pitchFamily="49" charset="-122"/>
            </a:endParaRPr>
          </a:p>
          <a:p>
            <a:r>
              <a:rPr lang="zh-CN" altLang="en-US" sz="2800" b="1" dirty="0">
                <a:solidFill>
                  <a:schemeClr val="tx1"/>
                </a:solidFill>
                <a:latin typeface="楷体" pitchFamily="49" charset="-122"/>
                <a:ea typeface="楷体" pitchFamily="49" charset="-122"/>
              </a:rPr>
              <a:t>集成已有软件的容易程度等。</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wipe(up)">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nodeType="click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wipe(up)">
                                      <p:cBhvr>
                                        <p:cTn id="12" dur="500"/>
                                        <p:tgtEl>
                                          <p:spTgt spid="3">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Effect transition="in" filter="wipe(up)">
                                      <p:cBhvr>
                                        <p:cTn id="17" dur="500"/>
                                        <p:tgtEl>
                                          <p:spTgt spid="3">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nodeType="clickEffect">
                                  <p:stCondLst>
                                    <p:cond delay="0"/>
                                  </p:stCondLst>
                                  <p:childTnLst>
                                    <p:set>
                                      <p:cBhvr>
                                        <p:cTn id="21" dur="1" fill="hold">
                                          <p:stCondLst>
                                            <p:cond delay="0"/>
                                          </p:stCondLst>
                                        </p:cTn>
                                        <p:tgtEl>
                                          <p:spTgt spid="3">
                                            <p:txEl>
                                              <p:pRg st="3" end="3"/>
                                            </p:txEl>
                                          </p:spTgt>
                                        </p:tgtEl>
                                        <p:attrNameLst>
                                          <p:attrName>style.visibility</p:attrName>
                                        </p:attrNameLst>
                                      </p:cBhvr>
                                      <p:to>
                                        <p:strVal val="visible"/>
                                      </p:to>
                                    </p:set>
                                    <p:animEffect transition="in" filter="wipe(up)">
                                      <p:cBhvr>
                                        <p:cTn id="22" dur="500"/>
                                        <p:tgtEl>
                                          <p:spTgt spid="3">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Effect transition="in" filter="wipe(up)">
                                      <p:cBhvr>
                                        <p:cTn id="2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_rels/theme8.xml.rels><?xml version="1.0" encoding="UTF-8" standalone="yes"?>
<Relationships xmlns="http://schemas.openxmlformats.org/package/2006/relationships"><Relationship Id="rId1" Type="http://schemas.openxmlformats.org/officeDocument/2006/relationships/image" Target="../media/image27.png"/></Relationships>
</file>

<file path=ppt/theme/_rels/theme9.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TechEd_2012_Template_16x9">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2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5.xml><?xml version="1.0" encoding="utf-8"?>
<a:theme xmlns:a="http://schemas.openxmlformats.org/drawingml/2006/main" name="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_TechEd_2012_Template_16x9">
  <a:themeElements>
    <a:clrScheme name="自定义 23">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2012-06-14T07:00:00+00:00</Event_x0020_End_x0020_Date>
    <Event_x0020_Start_x0020_Date xmlns="2295e2e7-0eeb-498e-8716-217bb2ee6ee3">2012-06-11T07:00:00+00:00</Event_x0020_Start_x0020_Date>
    <MS_x0020_Speaker xmlns="2295e2e7-0eeb-498e-8716-217bb2ee6ee3">
      <UserInfo>
        <DisplayName/>
        <AccountId xsi:nil="true"/>
        <AccountType/>
      </UserInfo>
    </MS_x0020_Speaker>
    <External_x0020_Speaker xmlns="2295e2e7-0eeb-498e-8716-217bb2ee6ee3">Heath Aubin</External_x0020_Speaker>
    <Session_x0020_Code xmlns="2295e2e7-0eeb-498e-8716-217bb2ee6ee3">AAP201</Session_x0020_Code>
    <ProductTaxHTField0 xmlns="2295e2e7-0eeb-498e-8716-217bb2ee6ee3">
      <Terms xmlns="http://schemas.microsoft.com/office/infopath/2007/PartnerControls"/>
    </ProductTaxHTField0>
    <Presentation_x0020_Date xmlns="2295e2e7-0eeb-498e-8716-217bb2ee6ee3">2012-06-13T00:00:00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99ded043-d247-43a1-9b7a-028ecd66d1eb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126</Value>
      <Value>232</Value>
      <Value>231</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Orange County Convention Center Orlando, FL</TermName>
          <TermId xmlns="http://schemas.microsoft.com/office/infopath/2007/PartnerControls">bd993e89-aa48-4695-84e0-3b53e88b1a79</TermId>
        </TermInfo>
      </Terms>
    </Event_x0020_VenueTaxHTField0>
  </documentManagement>
</p:properti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F1FE425-EA36-4D8C-A967-84CE3BED24D2}">
  <ds:schemaRefs>
    <ds:schemaRef ds:uri="http://schemas.microsoft.com/sharepoint/v3/contenttype/forms"/>
  </ds:schemaRefs>
</ds:datastoreItem>
</file>

<file path=customXml/itemProps2.xml><?xml version="1.0" encoding="utf-8"?>
<ds:datastoreItem xmlns:ds="http://schemas.openxmlformats.org/officeDocument/2006/customXml" ds:itemID="{76D92E10-3D8B-4831-9584-7BC82972C8E2}">
  <ds:schemaRefs>
    <ds:schemaRef ds:uri="2295e2e7-0eeb-498e-8716-217bb2ee6ee3"/>
    <ds:schemaRef ds:uri="http://purl.org/dc/elements/1.1/"/>
    <ds:schemaRef ds:uri="http://schemas.microsoft.com/office/2006/documentManagement/types"/>
    <ds:schemaRef ds:uri="http://schemas.openxmlformats.org/package/2006/metadata/core-properties"/>
    <ds:schemaRef ds:uri="http://schemas.microsoft.com/office/2006/metadata/properties"/>
    <ds:schemaRef ds:uri="http://purl.org/dc/terms/"/>
    <ds:schemaRef ds:uri="http://schemas.microsoft.com/office/infopath/2007/PartnerControls"/>
    <ds:schemaRef ds:uri="http://purl.org/dc/dcmitype/"/>
    <ds:schemaRef ds:uri="8b529f77-48ab-4581-b468-93f09345b8aa"/>
    <ds:schemaRef ds:uri="http://www.w3.org/XML/1998/namespace"/>
  </ds:schemaRefs>
</ds:datastoreItem>
</file>

<file path=customXml/itemProps3.xml><?xml version="1.0" encoding="utf-8"?>
<ds:datastoreItem xmlns:ds="http://schemas.openxmlformats.org/officeDocument/2006/customXml" ds:itemID="{B1F76A61-5CBF-46B3-9760-66C9F36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7089</TotalTime>
  <Words>2951</Words>
  <Application>Microsoft Office PowerPoint</Application>
  <PresentationFormat>全屏显示(16:9)</PresentationFormat>
  <Paragraphs>227</Paragraphs>
  <Slides>39</Slides>
  <Notes>24</Notes>
  <HiddenSlides>0</HiddenSlides>
  <MMClips>0</MMClips>
  <ScaleCrop>false</ScaleCrop>
  <HeadingPairs>
    <vt:vector size="6" baseType="variant">
      <vt:variant>
        <vt:lpstr>已用的字体</vt:lpstr>
      </vt:variant>
      <vt:variant>
        <vt:i4>7</vt:i4>
      </vt:variant>
      <vt:variant>
        <vt:lpstr>主题</vt:lpstr>
      </vt:variant>
      <vt:variant>
        <vt:i4>9</vt:i4>
      </vt:variant>
      <vt:variant>
        <vt:lpstr>幻灯片标题</vt:lpstr>
      </vt:variant>
      <vt:variant>
        <vt:i4>39</vt:i4>
      </vt:variant>
    </vt:vector>
  </HeadingPairs>
  <TitlesOfParts>
    <vt:vector size="55" baseType="lpstr">
      <vt:lpstr>楷体</vt:lpstr>
      <vt:lpstr>Arial</vt:lpstr>
      <vt:lpstr>Consolas</vt:lpstr>
      <vt:lpstr>Segoe UI</vt:lpstr>
      <vt:lpstr>Segoe UI Light</vt:lpstr>
      <vt:lpstr>Times New Roman</vt:lpstr>
      <vt:lpstr>Wingdings</vt:lpstr>
      <vt:lpstr>TechEd_2012_Template_16x9</vt:lpstr>
      <vt:lpstr>White with Consolas font for code slides</vt:lpstr>
      <vt:lpstr>1_TechEd_2012_Template_16x9</vt:lpstr>
      <vt:lpstr>2_TechEd_2012_Template_16x9</vt:lpstr>
      <vt:lpstr>TechEd_WindowsAzure_Template_16x9</vt:lpstr>
      <vt:lpstr>1_TechEd_WindowsAzure_Template_16x9</vt:lpstr>
      <vt:lpstr>3_TechEd_2012_Template_16x9</vt:lpstr>
      <vt:lpstr>MS1444_Windows Azure Template 16x9_r08a</vt:lpstr>
      <vt:lpstr>1_MS1444_Windows Azure Template 16x9_r08a</vt:lpstr>
      <vt:lpstr>第11章 面向对象实现</vt:lpstr>
      <vt:lpstr>导入</vt:lpstr>
      <vt:lpstr>11.1.1面向对象语言的优点</vt:lpstr>
      <vt:lpstr>11.1.2面向对象语言的技术特点</vt:lpstr>
      <vt:lpstr>11.1.3 选择面向对象语言</vt:lpstr>
      <vt:lpstr>（1）将来是否占主导地位</vt:lpstr>
      <vt:lpstr>（2）可重用性</vt:lpstr>
      <vt:lpstr>（3）类库和开发环境</vt:lpstr>
      <vt:lpstr>（4）其他因素</vt:lpstr>
      <vt:lpstr>提纲</vt:lpstr>
      <vt:lpstr>11.2 程序设计风格 </vt:lpstr>
      <vt:lpstr>（1）提高可重用性</vt:lpstr>
      <vt:lpstr>（1）提高可重用性</vt:lpstr>
      <vt:lpstr>（1）提高可重用性</vt:lpstr>
      <vt:lpstr>11.2 程序设计风格 </vt:lpstr>
      <vt:lpstr>（2）提高可扩充性</vt:lpstr>
      <vt:lpstr>11.2 程序设计风格 </vt:lpstr>
      <vt:lpstr>（3）提高健壮性</vt:lpstr>
      <vt:lpstr>提纲</vt:lpstr>
      <vt:lpstr>11.3 测试策略</vt:lpstr>
      <vt:lpstr>（1）面向对象的单元测试</vt:lpstr>
      <vt:lpstr>（2）面向对象的集成测试</vt:lpstr>
      <vt:lpstr>（2）面向对象的集成测试</vt:lpstr>
      <vt:lpstr>（3）面向对象的确认测试</vt:lpstr>
      <vt:lpstr>提纲</vt:lpstr>
      <vt:lpstr>11.4.1 测试类的方法</vt:lpstr>
      <vt:lpstr>（1）随机测试</vt:lpstr>
      <vt:lpstr>（1）随机测试</vt:lpstr>
      <vt:lpstr>（2）划分测试</vt:lpstr>
      <vt:lpstr>（2）划分测试</vt:lpstr>
      <vt:lpstr>（3）基于故障的测试</vt:lpstr>
      <vt:lpstr>11.4.2 集成测试的方法</vt:lpstr>
      <vt:lpstr>（1）多类测试</vt:lpstr>
      <vt:lpstr>（1）多类测试</vt:lpstr>
      <vt:lpstr>（1）多类测试</vt:lpstr>
      <vt:lpstr>（2）从动态模型导出测试用例</vt:lpstr>
      <vt:lpstr>（2）从动态模型导出测试用例</vt:lpstr>
      <vt:lpstr>总结</vt:lpstr>
      <vt:lpstr>本章结束</vt:lpstr>
    </vt:vector>
  </TitlesOfParts>
  <Manager>&lt;Content Manager Name Here&gt;</Manager>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Computing is the New Net Norm</dc:title>
  <dc:subject>TechEd 2012</dc:subject>
  <dc:creator>Cyndi</dc:creator>
  <cp:keywords>TechEd 2012</cp:keywords>
  <dc:description>Template: Jordan Cayabyab, Artitudes Design
Formatting:
Event Date: June 11-14, 2012
Event Location: Orlando, FL
Audience Type: IT Pros, Developers</dc:description>
  <cp:lastModifiedBy>Administrator</cp:lastModifiedBy>
  <cp:revision>863</cp:revision>
  <cp:lastPrinted>2010-05-11T05:02:34Z</cp:lastPrinted>
  <dcterms:created xsi:type="dcterms:W3CDTF">2012-03-23T02:48:52Z</dcterms:created>
  <dcterms:modified xsi:type="dcterms:W3CDTF">2019-05-21T00:59:03Z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